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7559675"/>
  <p:notesSz cx="6888163" cy="10018713"/>
  <p:defaultTextStyle>
    <a:defPPr>
      <a:defRPr lang="ja-JP"/>
    </a:defPPr>
    <a:lvl1pPr marL="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FC5"/>
    <a:srgbClr val="AAC9EB"/>
    <a:srgbClr val="00A4E2"/>
    <a:srgbClr val="D3E2F4"/>
    <a:srgbClr val="F9FBFD"/>
    <a:srgbClr val="7CBDDE"/>
    <a:srgbClr val="FF99CC"/>
    <a:srgbClr val="FF99FF"/>
    <a:srgbClr val="F29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21" autoAdjust="0"/>
    <p:restoredTop sz="96357" autoAdjust="0"/>
  </p:normalViewPr>
  <p:slideViewPr>
    <p:cSldViewPr snapToGrid="0">
      <p:cViewPr varScale="1">
        <p:scale>
          <a:sx n="77" d="100"/>
          <a:sy n="77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17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71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87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6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91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91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84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38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06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14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428E-FB49-4EDB-8DBE-F30BB0649FE1}" type="datetimeFigureOut">
              <a:rPr kumimoji="1" lang="ja-JP" altLang="en-US" smtClean="0"/>
              <a:t>2021/4/6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0B9B-8CB3-4F0B-8C6B-148A7132D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97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hyperlink" Target="http://www.shunkaikai.jp/inoue/" TargetMode="External"/><Relationship Id="rId14" Type="http://schemas.microsoft.com/office/2007/relationships/hdphoto" Target="../media/hdphoto1.wdp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図 1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r="60710" b="77179"/>
          <a:stretch/>
        </p:blipFill>
        <p:spPr>
          <a:xfrm>
            <a:off x="666892" y="1221252"/>
            <a:ext cx="733647" cy="406479"/>
          </a:xfrm>
          <a:prstGeom prst="rect">
            <a:avLst/>
          </a:prstGeom>
        </p:spPr>
      </p:pic>
      <p:pic>
        <p:nvPicPr>
          <p:cNvPr id="146" name="図 1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2" y="1445039"/>
            <a:ext cx="5169433" cy="6017253"/>
          </a:xfrm>
          <a:prstGeom prst="rect">
            <a:avLst/>
          </a:prstGeom>
        </p:spPr>
      </p:pic>
      <p:pic>
        <p:nvPicPr>
          <p:cNvPr id="143" name="図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63" y="5674819"/>
            <a:ext cx="2869575" cy="1658815"/>
          </a:xfrm>
          <a:prstGeom prst="rect">
            <a:avLst/>
          </a:prstGeom>
        </p:spPr>
      </p:pic>
      <p:pic>
        <p:nvPicPr>
          <p:cNvPr id="142" name="図 1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63" y="3814489"/>
            <a:ext cx="5089576" cy="1878088"/>
          </a:xfrm>
          <a:prstGeom prst="rect">
            <a:avLst/>
          </a:prstGeom>
        </p:spPr>
      </p:pic>
      <p:grpSp>
        <p:nvGrpSpPr>
          <p:cNvPr id="133" name="グループ化 132"/>
          <p:cNvGrpSpPr/>
          <p:nvPr/>
        </p:nvGrpSpPr>
        <p:grpSpPr>
          <a:xfrm>
            <a:off x="5432720" y="383259"/>
            <a:ext cx="5042235" cy="3444831"/>
            <a:chOff x="785662" y="4081674"/>
            <a:chExt cx="5042235" cy="3587813"/>
          </a:xfrm>
        </p:grpSpPr>
        <p:grpSp>
          <p:nvGrpSpPr>
            <p:cNvPr id="131" name="グループ化 130"/>
            <p:cNvGrpSpPr/>
            <p:nvPr/>
          </p:nvGrpSpPr>
          <p:grpSpPr>
            <a:xfrm>
              <a:off x="785662" y="4081674"/>
              <a:ext cx="5042235" cy="3587813"/>
              <a:chOff x="1074624" y="4540085"/>
              <a:chExt cx="5042235" cy="3587813"/>
            </a:xfrm>
          </p:grpSpPr>
          <p:pic>
            <p:nvPicPr>
              <p:cNvPr id="129" name="図 1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8537" y="4540085"/>
                <a:ext cx="5038322" cy="1935776"/>
              </a:xfrm>
              <a:prstGeom prst="rect">
                <a:avLst/>
              </a:prstGeom>
            </p:spPr>
          </p:pic>
          <p:pic>
            <p:nvPicPr>
              <p:cNvPr id="130" name="図 12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4624" y="6192122"/>
                <a:ext cx="5038322" cy="1935776"/>
              </a:xfrm>
              <a:prstGeom prst="rect">
                <a:avLst/>
              </a:prstGeom>
            </p:spPr>
          </p:pic>
        </p:grpSp>
        <p:pic>
          <p:nvPicPr>
            <p:cNvPr id="132" name="図 1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6" t="15929" r="3439" b="11568"/>
            <a:stretch/>
          </p:blipFill>
          <p:spPr>
            <a:xfrm>
              <a:off x="936016" y="5262519"/>
              <a:ext cx="4678326" cy="1403497"/>
            </a:xfrm>
            <a:prstGeom prst="rect">
              <a:avLst/>
            </a:prstGeom>
          </p:spPr>
        </p:pic>
      </p:grp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5406436" y="163285"/>
            <a:ext cx="5109164" cy="7206344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49" y="196897"/>
            <a:ext cx="1834594" cy="1382925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9" y="1575346"/>
            <a:ext cx="4833528" cy="8883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68265" y="163284"/>
            <a:ext cx="3238095" cy="791422"/>
          </a:xfrm>
          <a:ln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　</a:t>
            </a:r>
            <a:br>
              <a:rPr kumimoji="1" lang="en-US" altLang="ja-JP" dirty="0"/>
            </a:br>
            <a:endParaRPr kumimoji="1" lang="ja-JP" altLang="en-US" sz="5400" b="1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half" idx="2"/>
          </p:nvPr>
        </p:nvSpPr>
        <p:spPr>
          <a:xfrm>
            <a:off x="173060" y="163283"/>
            <a:ext cx="5117134" cy="7206344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551679" y="201021"/>
            <a:ext cx="2827351" cy="5556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b="1" cap="none" spc="0" dirty="0">
                <a:ln w="66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井上病院 伝言板</a:t>
            </a:r>
          </a:p>
        </p:txBody>
      </p:sp>
      <p:sp>
        <p:nvSpPr>
          <p:cNvPr id="11" name="テキスト ボックス 1"/>
          <p:cNvSpPr txBox="1"/>
          <p:nvPr/>
        </p:nvSpPr>
        <p:spPr>
          <a:xfrm>
            <a:off x="1033716" y="654141"/>
            <a:ext cx="2088805" cy="3005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1"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281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　</a:t>
            </a:r>
            <a:r>
              <a:rPr kumimoji="1"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2021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</a:p>
        </p:txBody>
      </p:sp>
      <p:sp>
        <p:nvSpPr>
          <p:cNvPr id="12" name="テキスト ボックス 8"/>
          <p:cNvSpPr txBox="1"/>
          <p:nvPr/>
        </p:nvSpPr>
        <p:spPr>
          <a:xfrm>
            <a:off x="3502293" y="260103"/>
            <a:ext cx="1728772" cy="13407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&lt;</a:t>
            </a:r>
            <a:r>
              <a:rPr kumimoji="1"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井上病院 理念 </a:t>
            </a:r>
            <a:r>
              <a:rPr kumimoji="1"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&gt;</a:t>
            </a:r>
          </a:p>
          <a:p>
            <a:pPr algn="ctr"/>
            <a:endParaRPr kumimoji="1" lang="en-US" altLang="ja-JP" sz="3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医療を通じ 地域の方へ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安心を提供すること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4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絶え間ない質の改善を行うこと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4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自分や自分の家族が受けたい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医療を行うこと</a:t>
            </a:r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4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働きがいのある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明るい職場をつくるこ</a:t>
            </a:r>
            <a:r>
              <a:rPr kumimoji="1"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kumimoji="1"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9"/>
          <p:cNvSpPr txBox="1"/>
          <p:nvPr/>
        </p:nvSpPr>
        <p:spPr>
          <a:xfrm>
            <a:off x="182787" y="983304"/>
            <a:ext cx="3393121" cy="58778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春風の心地よい季節になりました。この時期は新たな出</a:t>
            </a:r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会いと別れの季節でもあります。まだまだ大変な時期が</a:t>
            </a:r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続きます　　　　　が今年度も宜しくお願い致します。</a:t>
            </a:r>
            <a:endParaRPr lang="en-US" altLang="ja-JP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9"/>
          <p:cNvSpPr txBox="1"/>
          <p:nvPr/>
        </p:nvSpPr>
        <p:spPr>
          <a:xfrm>
            <a:off x="5419381" y="163284"/>
            <a:ext cx="5096219" cy="2693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&amp;B Sketch Demo" panose="02000500000000000000" pitchFamily="2" charset="0"/>
                <a:ea typeface="HG丸ｺﾞｼｯｸM-PRO" panose="020F0600000000000000" pitchFamily="50" charset="-128"/>
              </a:rPr>
              <a:t>Information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8305800" y="5715001"/>
            <a:ext cx="2209800" cy="1711256"/>
            <a:chOff x="8611735" y="5421906"/>
            <a:chExt cx="1916810" cy="1204031"/>
          </a:xfrm>
        </p:grpSpPr>
        <p:sp>
          <p:nvSpPr>
            <p:cNvPr id="16" name="テキスト ボックス 9"/>
            <p:cNvSpPr txBox="1"/>
            <p:nvPr/>
          </p:nvSpPr>
          <p:spPr>
            <a:xfrm>
              <a:off x="8611735" y="5421906"/>
              <a:ext cx="1916810" cy="120403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9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</a:t>
              </a:r>
              <a:endParaRPr lang="en-US" altLang="ja-JP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r"/>
              <a:endParaRPr lang="en-US" altLang="ja-JP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〒</a:t>
              </a:r>
              <a:r>
                <a:rPr lang="en-US" altLang="ja-JP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850-0045</a:t>
              </a:r>
            </a:p>
            <a:p>
              <a:r>
                <a:rPr lang="ja-JP" altLang="en-US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長崎県長崎市宝町</a:t>
              </a:r>
              <a:r>
                <a:rPr lang="en-US" altLang="ja-JP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6</a:t>
              </a:r>
              <a:r>
                <a:rPr lang="ja-JP" altLang="en-US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番</a:t>
              </a:r>
              <a:r>
                <a:rPr lang="en-US" altLang="ja-JP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12</a:t>
              </a:r>
              <a:r>
                <a:rPr lang="ja-JP" altLang="en-US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号</a:t>
              </a:r>
              <a:endParaRPr lang="en-US" altLang="ja-JP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en-US" altLang="ja-JP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TEL</a:t>
              </a:r>
              <a:r>
                <a:rPr lang="ja-JP" altLang="en-US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en-US" altLang="ja-JP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095-844-1281</a:t>
              </a:r>
            </a:p>
            <a:p>
              <a:r>
                <a:rPr lang="en-US" altLang="ja-JP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FAX</a:t>
              </a:r>
              <a:r>
                <a:rPr lang="ja-JP" altLang="en-US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en-US" altLang="ja-JP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095-813-0303</a:t>
              </a:r>
            </a:p>
            <a:p>
              <a:r>
                <a:rPr lang="en-US" altLang="ja-JP" sz="9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9"/>
                </a:rPr>
                <a:t>http://www.shunkaikai.jp/inoue/</a:t>
              </a:r>
              <a:endParaRPr lang="en-US" altLang="ja-JP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en-US" altLang="ja-JP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｢</a:t>
              </a:r>
              <a:r>
                <a:rPr lang="ja-JP" altLang="en-US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医療を通じて 安心を提供する </a:t>
              </a:r>
              <a:r>
                <a:rPr lang="en-US" altLang="ja-JP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｣</a:t>
              </a: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1" t="7855" r="19000" b="35195"/>
            <a:stretch/>
          </p:blipFill>
          <p:spPr>
            <a:xfrm>
              <a:off x="8621499" y="5432568"/>
              <a:ext cx="492580" cy="348084"/>
            </a:xfrm>
            <a:prstGeom prst="rect">
              <a:avLst/>
            </a:prstGeom>
          </p:spPr>
        </p:pic>
      </p:grpSp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87" y="6413464"/>
            <a:ext cx="522061" cy="522061"/>
          </a:xfrm>
          <a:prstGeom prst="rect">
            <a:avLst/>
          </a:prstGeom>
        </p:spPr>
      </p:pic>
      <p:sp>
        <p:nvSpPr>
          <p:cNvPr id="18" name="テキスト ボックス 9"/>
          <p:cNvSpPr txBox="1"/>
          <p:nvPr/>
        </p:nvSpPr>
        <p:spPr>
          <a:xfrm>
            <a:off x="5483949" y="5700665"/>
            <a:ext cx="2762250" cy="15684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駐車場のご案内</a:t>
            </a:r>
            <a:r>
              <a:rPr lang="en-US" altLang="ja-JP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(</a:t>
            </a:r>
            <a:r>
              <a:rPr lang="ja-JP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 </a:t>
            </a:r>
            <a:r>
              <a:rPr lang="en-US" altLang="ja-JP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30</a:t>
            </a:r>
            <a:r>
              <a:rPr lang="ja-JP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台 </a:t>
            </a:r>
            <a:r>
              <a:rPr lang="en-US" altLang="ja-JP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)</a:t>
            </a:r>
          </a:p>
          <a:p>
            <a:pPr algn="ctr"/>
            <a:endParaRPr lang="en-US" altLang="ja-JP" sz="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最初の</a:t>
            </a:r>
            <a:r>
              <a:rPr lang="en-US" altLang="ja-JP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40</a:t>
            </a:r>
            <a:r>
              <a:rPr lang="ja-JP" altLang="en-US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分　</a:t>
            </a:r>
            <a:r>
              <a:rPr lang="en-US" altLang="ja-JP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100</a:t>
            </a:r>
            <a:r>
              <a:rPr lang="ja-JP" altLang="en-US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円</a:t>
            </a:r>
            <a:endParaRPr lang="en-US" altLang="ja-JP" sz="1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r"/>
            <a:r>
              <a:rPr lang="ja-JP" altLang="en-US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以降</a:t>
            </a:r>
            <a:r>
              <a:rPr lang="en-US" altLang="ja-JP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30</a:t>
            </a:r>
            <a:r>
              <a:rPr lang="ja-JP" altLang="en-US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分毎　</a:t>
            </a:r>
            <a:r>
              <a:rPr lang="en-US" altLang="ja-JP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100</a:t>
            </a:r>
            <a:r>
              <a:rPr lang="ja-JP" altLang="en-US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円</a:t>
            </a:r>
            <a:endParaRPr lang="en-US" altLang="ja-JP" sz="1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r"/>
            <a:endParaRPr lang="en-US" altLang="ja-JP" sz="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r"/>
            <a:r>
              <a:rPr lang="ja-JP" alt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外来診療を受けられた、</a:t>
            </a:r>
            <a:endParaRPr lang="en-US" altLang="ja-JP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r"/>
            <a:r>
              <a:rPr lang="ja-JP" alt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患者様は駐車料金が無</a:t>
            </a:r>
            <a:endParaRPr lang="en-US" altLang="ja-JP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   料になります。</a:t>
            </a:r>
            <a:endParaRPr lang="en-US" altLang="ja-JP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r"/>
            <a:r>
              <a:rPr lang="ja-JP" alt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入院患者様・お見舞い･</a:t>
            </a:r>
            <a:endParaRPr lang="en-US" altLang="ja-JP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r"/>
            <a:r>
              <a:rPr lang="ja-JP" alt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ご家族の駐車は有料と </a:t>
            </a:r>
            <a:endParaRPr lang="en-US" altLang="ja-JP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  なっております。</a:t>
            </a:r>
            <a:endParaRPr lang="en-US" altLang="ja-JP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6478" y="5977516"/>
            <a:ext cx="1370042" cy="1176320"/>
          </a:xfrm>
          <a:prstGeom prst="rect">
            <a:avLst/>
          </a:prstGeom>
        </p:spPr>
      </p:pic>
      <p:grpSp>
        <p:nvGrpSpPr>
          <p:cNvPr id="42" name="グループ化 41"/>
          <p:cNvGrpSpPr/>
          <p:nvPr/>
        </p:nvGrpSpPr>
        <p:grpSpPr>
          <a:xfrm>
            <a:off x="5487142" y="545275"/>
            <a:ext cx="4992248" cy="1969941"/>
            <a:chOff x="5503765" y="534048"/>
            <a:chExt cx="4992248" cy="2363614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5503765" y="534048"/>
              <a:ext cx="4992248" cy="2363614"/>
              <a:chOff x="5475867" y="554547"/>
              <a:chExt cx="4992248" cy="2363614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98971" l="1660" r="100000">
                            <a14:backgroundMark x1="82573" y1="6003" x2="87137" y2="130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5867" y="554547"/>
                <a:ext cx="2918406" cy="2353293"/>
              </a:xfrm>
              <a:prstGeom prst="rect">
                <a:avLst/>
              </a:prstGeom>
            </p:spPr>
          </p:pic>
          <p:pic>
            <p:nvPicPr>
              <p:cNvPr id="33" name="図 32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97925">
                            <a14:backgroundMark x1="81881" y1="4803" x2="86030" y2="12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62"/>
              <a:stretch/>
            </p:blipFill>
            <p:spPr>
              <a:xfrm>
                <a:off x="7187532" y="570679"/>
                <a:ext cx="1807597" cy="2347482"/>
              </a:xfrm>
              <a:prstGeom prst="rect">
                <a:avLst/>
              </a:prstGeom>
            </p:spPr>
          </p:pic>
          <p:pic>
            <p:nvPicPr>
              <p:cNvPr id="34" name="図 33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10"/>
              <a:stretch/>
            </p:blipFill>
            <p:spPr>
              <a:xfrm>
                <a:off x="8364263" y="556889"/>
                <a:ext cx="2103852" cy="2353293"/>
              </a:xfrm>
              <a:prstGeom prst="rect">
                <a:avLst/>
              </a:prstGeom>
            </p:spPr>
          </p:pic>
        </p:grp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971" l="1660" r="100000">
                          <a14:backgroundMark x1="82573" y1="6003" x2="87137" y2="130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t="32413" r="14704" b="58132"/>
            <a:stretch/>
          </p:blipFill>
          <p:spPr>
            <a:xfrm>
              <a:off x="5729025" y="1033672"/>
              <a:ext cx="4486418" cy="1437434"/>
            </a:xfrm>
            <a:prstGeom prst="rect">
              <a:avLst/>
            </a:prstGeom>
          </p:spPr>
        </p:pic>
      </p:grpSp>
      <p:sp>
        <p:nvSpPr>
          <p:cNvPr id="41" name="正方形/長方形 40"/>
          <p:cNvSpPr/>
          <p:nvPr/>
        </p:nvSpPr>
        <p:spPr>
          <a:xfrm>
            <a:off x="7397216" y="460910"/>
            <a:ext cx="1072190" cy="2342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7081602" y="3902389"/>
            <a:ext cx="1825014" cy="198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22188" r="10822" b="21641"/>
          <a:stretch/>
        </p:blipFill>
        <p:spPr>
          <a:xfrm>
            <a:off x="8918648" y="5749205"/>
            <a:ext cx="1430720" cy="551651"/>
          </a:xfrm>
          <a:prstGeom prst="rect">
            <a:avLst/>
          </a:prstGeom>
        </p:spPr>
      </p:pic>
      <p:grpSp>
        <p:nvGrpSpPr>
          <p:cNvPr id="56" name="グループ化 55"/>
          <p:cNvGrpSpPr/>
          <p:nvPr/>
        </p:nvGrpSpPr>
        <p:grpSpPr>
          <a:xfrm>
            <a:off x="5524605" y="3934237"/>
            <a:ext cx="4911755" cy="1696760"/>
            <a:chOff x="5542608" y="3932422"/>
            <a:chExt cx="4911755" cy="1696760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608" y="3949853"/>
              <a:ext cx="1905000" cy="113219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29"/>
            <a:stretch/>
          </p:blipFill>
          <p:spPr>
            <a:xfrm>
              <a:off x="8438021" y="4850527"/>
              <a:ext cx="2006748" cy="766167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29"/>
            <a:stretch/>
          </p:blipFill>
          <p:spPr>
            <a:xfrm>
              <a:off x="5542608" y="4862655"/>
              <a:ext cx="1905000" cy="766167"/>
            </a:xfrm>
            <a:prstGeom prst="rect">
              <a:avLst/>
            </a:prstGeom>
          </p:spPr>
        </p:pic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9363" y="3932422"/>
              <a:ext cx="1905000" cy="1132190"/>
            </a:xfrm>
            <a:prstGeom prst="rect">
              <a:avLst/>
            </a:prstGeom>
          </p:spPr>
        </p:pic>
        <p:pic>
          <p:nvPicPr>
            <p:cNvPr id="67" name="図 66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0" t="13442" r="60050" b="13519"/>
            <a:stretch/>
          </p:blipFill>
          <p:spPr>
            <a:xfrm>
              <a:off x="7214118" y="4094934"/>
              <a:ext cx="1670809" cy="826936"/>
            </a:xfrm>
            <a:prstGeom prst="rect">
              <a:avLst/>
            </a:prstGeom>
          </p:spPr>
        </p:pic>
        <p:pic>
          <p:nvPicPr>
            <p:cNvPr id="69" name="図 6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0" t="13442" r="60050" b="13519"/>
            <a:stretch/>
          </p:blipFill>
          <p:spPr>
            <a:xfrm flipV="1">
              <a:off x="6875971" y="4802246"/>
              <a:ext cx="1670809" cy="826936"/>
            </a:xfrm>
            <a:prstGeom prst="rect">
              <a:avLst/>
            </a:prstGeom>
          </p:spPr>
        </p:pic>
        <p:pic>
          <p:nvPicPr>
            <p:cNvPr id="70" name="図 69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0" t="37407" r="60050" b="13519"/>
            <a:stretch/>
          </p:blipFill>
          <p:spPr>
            <a:xfrm flipV="1">
              <a:off x="8532604" y="4783462"/>
              <a:ext cx="1704714" cy="555608"/>
            </a:xfrm>
            <a:prstGeom prst="rect">
              <a:avLst/>
            </a:prstGeom>
          </p:spPr>
        </p:pic>
        <p:pic>
          <p:nvPicPr>
            <p:cNvPr id="71" name="図 70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0" t="37407" r="60050" b="13519"/>
            <a:stretch/>
          </p:blipFill>
          <p:spPr>
            <a:xfrm rot="18727403" flipH="1" flipV="1">
              <a:off x="10201467" y="4963069"/>
              <a:ext cx="117641" cy="76271"/>
            </a:xfrm>
            <a:prstGeom prst="rect">
              <a:avLst/>
            </a:prstGeom>
          </p:spPr>
        </p:pic>
      </p:grpSp>
      <p:sp>
        <p:nvSpPr>
          <p:cNvPr id="57" name="テキスト ボックス 56"/>
          <p:cNvSpPr txBox="1"/>
          <p:nvPr/>
        </p:nvSpPr>
        <p:spPr>
          <a:xfrm>
            <a:off x="5728233" y="3756519"/>
            <a:ext cx="461326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手指消毒にご協力ください</a:t>
            </a:r>
            <a:endParaRPr kumimoji="1" lang="en-US" altLang="ja-JP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endParaRPr lang="en-US" altLang="ja-JP" sz="7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　　　　　　</a:t>
            </a:r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院内に消毒用のオートディスペンサーが</a:t>
            </a:r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　　　　  設置されました。</a:t>
            </a:r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　　　　  手をかざすと、泡状の手指消毒液が自動で</a:t>
            </a:r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　　　　  出てきます。</a:t>
            </a:r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　　　　  正面入り口や診察室前等、院内各所に</a:t>
            </a:r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　　　　  ございますのでご利用ください。</a:t>
            </a:r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sz="5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　　　</a:t>
            </a:r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 </a:t>
            </a:r>
            <a:r>
              <a:rPr lang="ja-JP" altLang="en-US" sz="12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新型コロナウイルス感染症拡大防止のため、</a:t>
            </a:r>
            <a:endParaRPr lang="en-US" altLang="ja-JP" sz="12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12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ご協力をお願い致します。</a:t>
            </a:r>
            <a:endParaRPr lang="en-US" altLang="ja-JP" sz="12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70" y="4511745"/>
            <a:ext cx="792684" cy="938087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61" y="4294907"/>
            <a:ext cx="884861" cy="951463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02" y="5022938"/>
            <a:ext cx="520416" cy="503492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546" y="4197633"/>
            <a:ext cx="520416" cy="503492"/>
          </a:xfrm>
          <a:prstGeom prst="rect">
            <a:avLst/>
          </a:prstGeom>
        </p:spPr>
      </p:pic>
      <p:grpSp>
        <p:nvGrpSpPr>
          <p:cNvPr id="72" name="グループ化 71"/>
          <p:cNvGrpSpPr/>
          <p:nvPr/>
        </p:nvGrpSpPr>
        <p:grpSpPr>
          <a:xfrm>
            <a:off x="5446263" y="1093037"/>
            <a:ext cx="4929229" cy="2673420"/>
            <a:chOff x="5435563" y="-266490"/>
            <a:chExt cx="4929229" cy="2916230"/>
          </a:xfrm>
        </p:grpSpPr>
        <p:grpSp>
          <p:nvGrpSpPr>
            <p:cNvPr id="73" name="グループ化 72"/>
            <p:cNvGrpSpPr/>
            <p:nvPr/>
          </p:nvGrpSpPr>
          <p:grpSpPr>
            <a:xfrm>
              <a:off x="5435563" y="657690"/>
              <a:ext cx="4929229" cy="1992050"/>
              <a:chOff x="5407665" y="678189"/>
              <a:chExt cx="4929229" cy="1992050"/>
            </a:xfrm>
          </p:grpSpPr>
          <p:pic>
            <p:nvPicPr>
              <p:cNvPr id="75" name="図 74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98971" l="1660" r="100000">
                            <a14:backgroundMark x1="82573" y1="6003" x2="87137" y2="130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315" r="21311"/>
              <a:stretch/>
            </p:blipFill>
            <p:spPr>
              <a:xfrm>
                <a:off x="5407665" y="770684"/>
                <a:ext cx="2296482" cy="1899555"/>
              </a:xfrm>
              <a:prstGeom prst="rect">
                <a:avLst/>
              </a:prstGeom>
            </p:spPr>
          </p:pic>
          <p:pic>
            <p:nvPicPr>
              <p:cNvPr id="77" name="図 76"/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78" t="41488" r="2885" b="2850"/>
              <a:stretch/>
            </p:blipFill>
            <p:spPr>
              <a:xfrm>
                <a:off x="8862053" y="678189"/>
                <a:ext cx="1474841" cy="1911303"/>
              </a:xfrm>
              <a:prstGeom prst="rect">
                <a:avLst/>
              </a:prstGeom>
            </p:spPr>
          </p:pic>
          <p:pic>
            <p:nvPicPr>
              <p:cNvPr id="76" name="図 75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97925">
                            <a14:backgroundMark x1="81881" y1="4803" x2="86030" y2="12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61" t="63385" r="20607" b="1664"/>
              <a:stretch/>
            </p:blipFill>
            <p:spPr>
              <a:xfrm>
                <a:off x="7269507" y="1413623"/>
                <a:ext cx="1821147" cy="1198767"/>
              </a:xfrm>
              <a:prstGeom prst="rect">
                <a:avLst/>
              </a:prstGeom>
            </p:spPr>
          </p:pic>
        </p:grpSp>
        <p:pic>
          <p:nvPicPr>
            <p:cNvPr id="74" name="図 73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971" l="1660" r="100000">
                          <a14:backgroundMark x1="82573" y1="6003" x2="87137" y2="130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t="32413" r="14704" b="58132"/>
            <a:stretch/>
          </p:blipFill>
          <p:spPr>
            <a:xfrm>
              <a:off x="5679402" y="-266490"/>
              <a:ext cx="4486418" cy="2329269"/>
            </a:xfrm>
            <a:prstGeom prst="rect">
              <a:avLst/>
            </a:prstGeom>
          </p:spPr>
        </p:pic>
      </p:grpSp>
      <p:sp>
        <p:nvSpPr>
          <p:cNvPr id="26" name="テキスト ボックス 25"/>
          <p:cNvSpPr txBox="1"/>
          <p:nvPr/>
        </p:nvSpPr>
        <p:spPr>
          <a:xfrm>
            <a:off x="5419381" y="444904"/>
            <a:ext cx="4992147" cy="322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EGAWS Demo" panose="02000500000000000000" pitchFamily="2" charset="0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GAWS Demo" panose="02000500000000000000" pitchFamily="2" charset="0"/>
                <a:ea typeface="HG丸ｺﾞｼｯｸM-PRO" panose="020F0600000000000000" pitchFamily="50" charset="-128"/>
              </a:rPr>
              <a:t>N</a:t>
            </a:r>
            <a:r>
              <a:rPr lang="ja-JP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GAWS Demo" panose="02000500000000000000" pitchFamily="2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GAWS Demo" panose="02000500000000000000" pitchFamily="2" charset="0"/>
                <a:ea typeface="HG丸ｺﾞｼｯｸM-PRO" panose="020F0600000000000000" pitchFamily="50" charset="-128"/>
              </a:rPr>
              <a:t>E</a:t>
            </a:r>
            <a:r>
              <a:rPr lang="ja-JP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GAWS Demo" panose="02000500000000000000" pitchFamily="2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GAWS Demo" panose="02000500000000000000" pitchFamily="2" charset="0"/>
                <a:ea typeface="HG丸ｺﾞｼｯｸM-PRO" panose="020F0600000000000000" pitchFamily="50" charset="-128"/>
              </a:rPr>
              <a:t>W</a:t>
            </a:r>
            <a:r>
              <a:rPr lang="ja-JP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GAWS Demo" panose="02000500000000000000" pitchFamily="2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GAWS Demo" panose="02000500000000000000" pitchFamily="2" charset="0"/>
                <a:ea typeface="HG丸ｺﾞｼｯｸM-PRO" panose="020F0600000000000000" pitchFamily="50" charset="-128"/>
              </a:rPr>
              <a:t>S</a:t>
            </a:r>
          </a:p>
          <a:p>
            <a:endParaRPr lang="en-US" altLang="ja-JP" sz="7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endParaRPr lang="en-US" altLang="ja-JP" sz="5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   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  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当院では、患者様への新型コロナウイルス感染症対策として</a:t>
            </a:r>
            <a:r>
              <a:rPr lang="ja-JP" altLang="en-US" sz="1100" b="1" dirty="0">
                <a:ln w="0"/>
                <a:solidFill>
                  <a:srgbClr val="FF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面会を禁止</a:t>
            </a:r>
            <a:endParaRPr lang="en-US" altLang="ja-JP" sz="1100" b="1" dirty="0">
              <a:ln w="0"/>
              <a:solidFill>
                <a:srgbClr val="FF00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100" b="1" dirty="0">
                <a:ln w="0"/>
                <a:solidFill>
                  <a:srgbClr val="C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とさせて頂いており、</a:t>
            </a:r>
            <a:r>
              <a:rPr lang="ja-JP" altLang="en-US" sz="1100" b="1" dirty="0">
                <a:ln w="0"/>
                <a:solidFill>
                  <a:srgbClr val="FF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病棟での病状説明を中止</a:t>
            </a:r>
            <a:r>
              <a:rPr lang="ja-JP" altLang="en-US" sz="8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しております。</a:t>
            </a:r>
            <a:endParaRPr lang="en-US" altLang="ja-JP" sz="8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</a:t>
            </a:r>
            <a:r>
              <a:rPr lang="en-US" altLang="ja-JP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【</a:t>
            </a:r>
            <a:r>
              <a:rPr lang="ja-JP" altLang="en-US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面会について</a:t>
            </a:r>
            <a:r>
              <a:rPr lang="en-US" altLang="ja-JP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】</a:t>
            </a:r>
          </a:p>
          <a:p>
            <a:pPr>
              <a:lnSpc>
                <a:spcPts val="1100"/>
              </a:lnSpc>
            </a:pPr>
            <a:r>
              <a:rPr lang="ja-JP" altLang="en-US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</a:t>
            </a:r>
            <a:r>
              <a:rPr lang="ja-JP" altLang="en-US" sz="900" b="1" dirty="0">
                <a:ln w="0"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対面での面会は禁止しております。</a:t>
            </a:r>
            <a:endParaRPr lang="en-US" altLang="ja-JP" sz="900" b="1" dirty="0">
              <a:ln w="0"/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9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オンライン面会も可能ですので当院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HP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よりお申込み下さい。</a:t>
            </a:r>
            <a:endParaRPr lang="en-US" altLang="ja-JP" sz="400" b="1" dirty="0">
              <a:ln w="0"/>
              <a:solidFill>
                <a:srgbClr val="FF00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>
                <a:ln w="0"/>
                <a:solidFill>
                  <a:srgbClr val="FF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</a:t>
            </a:r>
            <a:r>
              <a:rPr lang="ja-JP" altLang="en-US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</a:t>
            </a:r>
            <a:r>
              <a:rPr lang="en-US" altLang="ja-JP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【</a:t>
            </a:r>
            <a:r>
              <a:rPr lang="ja-JP" altLang="en-US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病状説明について</a:t>
            </a:r>
            <a:r>
              <a:rPr lang="en-US" altLang="ja-JP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】</a:t>
            </a:r>
          </a:p>
          <a:p>
            <a:pPr>
              <a:lnSpc>
                <a:spcPts val="1000"/>
              </a:lnSpc>
            </a:pPr>
            <a:r>
              <a:rPr lang="ja-JP" altLang="en-US" sz="9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</a:t>
            </a:r>
            <a:r>
              <a:rPr lang="ja-JP" altLang="en-US" sz="900" b="1" dirty="0">
                <a:ln w="0"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病棟での説明は行っておりません。</a:t>
            </a:r>
            <a:endParaRPr lang="en-US" altLang="ja-JP" sz="900" b="1" dirty="0">
              <a:ln w="0"/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900" b="1" dirty="0">
                <a:ln w="0"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オンラインもしくは、外来診察室での説明となります。</a:t>
            </a:r>
            <a:endParaRPr lang="en-US" altLang="ja-JP" sz="900" b="1" dirty="0">
              <a:ln w="0"/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</a:t>
            </a:r>
            <a:r>
              <a:rPr lang="en-US" altLang="ja-JP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【</a:t>
            </a:r>
            <a:r>
              <a:rPr lang="ja-JP" altLang="en-US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手術の際の待合について</a:t>
            </a:r>
            <a:r>
              <a:rPr lang="en-US" altLang="ja-JP" sz="900" b="1" dirty="0">
                <a:ln w="0"/>
                <a:solidFill>
                  <a:srgbClr val="0070C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】</a:t>
            </a:r>
          </a:p>
          <a:p>
            <a:pPr>
              <a:lnSpc>
                <a:spcPts val="1000"/>
              </a:lnSpc>
            </a:pPr>
            <a:r>
              <a:rPr lang="ja-JP" altLang="en-US" sz="900" b="1" dirty="0">
                <a:ln w="0"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</a:t>
            </a:r>
            <a:r>
              <a:rPr lang="en-US" altLang="ja-JP" sz="900" b="1" dirty="0">
                <a:ln w="0"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1</a:t>
            </a:r>
            <a:r>
              <a:rPr lang="ja-JP" altLang="en-US" sz="900" b="1" dirty="0">
                <a:ln w="0"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階受付前のスペースでお待ちください。手術の説明に関しても外来で</a:t>
            </a:r>
            <a:endParaRPr lang="en-US" altLang="ja-JP" sz="900" b="1" dirty="0">
              <a:ln w="0"/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900" b="1" dirty="0">
                <a:ln w="0"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行います。</a:t>
            </a:r>
            <a:endParaRPr lang="en-US" altLang="ja-JP" sz="900" b="1" dirty="0">
              <a:ln w="0"/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1000"/>
              </a:lnSpc>
            </a:pPr>
            <a:endParaRPr lang="en-US" altLang="ja-JP" sz="900" b="1" dirty="0">
              <a:ln w="0"/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1000"/>
              </a:lnSpc>
            </a:pPr>
            <a:endParaRPr lang="en-US" altLang="ja-JP" sz="900" b="1" dirty="0">
              <a:ln w="0"/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en-US" altLang="ja-JP" sz="900" b="1" dirty="0">
                <a:ln w="0"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                         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《</a:t>
            </a:r>
            <a:r>
              <a:rPr lang="ja-JP" altLang="en-US" sz="900" b="1" u="sng" dirty="0">
                <a:ln w="0"/>
                <a:solidFill>
                  <a:srgbClr val="FF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外来完全予約制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》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午前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9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：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00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～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13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：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00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午後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14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：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00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～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17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：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30</a:t>
            </a:r>
          </a:p>
          <a:p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《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休診日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》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土曜日 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13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：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00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以降 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/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 日曜日・祝日・年末年始</a:t>
            </a:r>
            <a:endParaRPr lang="en-US" altLang="ja-JP" sz="900" b="1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※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外来リハビリテーションは火、水、木の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09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：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00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～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10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：</a:t>
            </a:r>
            <a:r>
              <a:rPr lang="en-US" altLang="ja-JP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30</a:t>
            </a: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の予約制と</a:t>
            </a:r>
            <a:endParaRPr lang="en-US" altLang="ja-JP" sz="900" b="1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　　　　　なっております。</a:t>
            </a:r>
            <a:endParaRPr lang="en-US" altLang="ja-JP" sz="900" b="1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500"/>
              </a:lnSpc>
            </a:pPr>
            <a:endParaRPr lang="en-US" altLang="ja-JP" sz="900" b="1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500"/>
              </a:lnSpc>
            </a:pPr>
            <a:endParaRPr lang="en-US" altLang="ja-JP" sz="900" b="1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>
              <a:lnSpc>
                <a:spcPts val="300"/>
              </a:lnSpc>
            </a:pPr>
            <a:r>
              <a:rPr lang="ja-JP" altLang="en-US" sz="9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</a:t>
            </a:r>
            <a:r>
              <a:rPr lang="ja-JP" altLang="en-US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感染しない！させない！を目的として当院受診をされる方は、症状のある・なしに関わら</a:t>
            </a:r>
            <a:endParaRPr lang="en-US" altLang="ja-JP" sz="9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1200" b="1" dirty="0">
                <a:ln w="0"/>
                <a:solidFill>
                  <a:srgbClr val="FF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必ずマスクを着用して来院してください。</a:t>
            </a:r>
            <a:endParaRPr lang="en-US" altLang="ja-JP" sz="1200" b="1" dirty="0">
              <a:ln w="0"/>
              <a:solidFill>
                <a:srgbClr val="FF00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>
            <a:off x="5738708" y="911727"/>
            <a:ext cx="671913" cy="1576921"/>
          </a:xfrm>
          <a:prstGeom prst="homePlate">
            <a:avLst>
              <a:gd name="adj" fmla="val 2451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面会制限</a:t>
            </a:r>
            <a:endParaRPr kumimoji="1" lang="en-US" altLang="ja-JP" sz="1400" b="1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kumimoji="1" lang="ja-JP" altLang="en-US" sz="700" b="1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について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5750898" y="2606985"/>
            <a:ext cx="627076" cy="4473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受付</a:t>
            </a:r>
            <a:endParaRPr lang="en-US" altLang="ja-JP" sz="1100" b="1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kumimoji="1" lang="ja-JP" altLang="en-US" sz="700" b="1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について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214662" y="1648385"/>
            <a:ext cx="49528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医師交代のお知らせ</a:t>
            </a:r>
            <a:endParaRPr lang="en-US" altLang="ja-JP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sz="1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en-US" altLang="ja-JP" sz="2000" b="1" u="sng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4</a:t>
            </a:r>
            <a:r>
              <a:rPr lang="ja-JP" altLang="en-US" sz="2000" b="1" u="sng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月より 下記の医師が就任・退任致します</a:t>
            </a:r>
            <a:endParaRPr lang="en-US" altLang="ja-JP" sz="2000" b="1" u="sng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39148" y="2745533"/>
            <a:ext cx="1184531" cy="1172840"/>
            <a:chOff x="273551" y="2933300"/>
            <a:chExt cx="1138197" cy="11114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51" y="2933300"/>
              <a:ext cx="1138197" cy="1111416"/>
            </a:xfrm>
            <a:prstGeom prst="rect">
              <a:avLst/>
            </a:prstGeom>
          </p:spPr>
        </p:pic>
        <p:sp>
          <p:nvSpPr>
            <p:cNvPr id="64" name="テキスト ボックス 9"/>
            <p:cNvSpPr txBox="1"/>
            <p:nvPr/>
          </p:nvSpPr>
          <p:spPr>
            <a:xfrm>
              <a:off x="318936" y="2971748"/>
              <a:ext cx="1028420" cy="100993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ja-JP" sz="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呼吸器内科</a:t>
              </a:r>
              <a:endParaRPr lang="en-US" altLang="ja-JP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 山下</a:t>
              </a:r>
              <a:endParaRPr lang="en-US" altLang="ja-JP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　嘉郎</a:t>
              </a:r>
              <a:endParaRPr lang="en-US" altLang="ja-JP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医師</a:t>
              </a:r>
              <a:endParaRPr lang="en-US" altLang="ja-JP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1228981" y="3752285"/>
            <a:ext cx="1184531" cy="1172840"/>
            <a:chOff x="273551" y="2933300"/>
            <a:chExt cx="1138197" cy="11114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3" name="図 9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51" y="2933300"/>
              <a:ext cx="1138197" cy="1111416"/>
            </a:xfrm>
            <a:prstGeom prst="rect">
              <a:avLst/>
            </a:prstGeom>
          </p:spPr>
        </p:pic>
        <p:sp>
          <p:nvSpPr>
            <p:cNvPr id="94" name="テキスト ボックス 9"/>
            <p:cNvSpPr txBox="1"/>
            <p:nvPr/>
          </p:nvSpPr>
          <p:spPr>
            <a:xfrm>
              <a:off x="318936" y="2971748"/>
              <a:ext cx="1028420" cy="100993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ja-JP" sz="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消化器内科</a:t>
              </a:r>
              <a:endParaRPr lang="en-US" altLang="ja-JP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 植原</a:t>
              </a:r>
              <a:endParaRPr lang="en-US" altLang="ja-JP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　亮平</a:t>
              </a:r>
              <a:endParaRPr lang="en-US" altLang="ja-JP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医師</a:t>
              </a:r>
              <a:endParaRPr lang="en-US" altLang="ja-JP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423035" y="4624489"/>
            <a:ext cx="1184531" cy="1172840"/>
            <a:chOff x="273551" y="2933300"/>
            <a:chExt cx="1138197" cy="11114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51" y="2933300"/>
              <a:ext cx="1138197" cy="1111416"/>
            </a:xfrm>
            <a:prstGeom prst="rect">
              <a:avLst/>
            </a:prstGeom>
          </p:spPr>
        </p:pic>
        <p:sp>
          <p:nvSpPr>
            <p:cNvPr id="97" name="テキスト ボックス 9"/>
            <p:cNvSpPr txBox="1"/>
            <p:nvPr/>
          </p:nvSpPr>
          <p:spPr>
            <a:xfrm>
              <a:off x="318936" y="2971748"/>
              <a:ext cx="1028420" cy="100993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ja-JP" sz="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消化器内科</a:t>
              </a:r>
              <a:endParaRPr lang="en-US" altLang="ja-JP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  松尾</a:t>
              </a:r>
              <a:endParaRPr lang="en-US" altLang="ja-JP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　    諭</a:t>
              </a:r>
              <a:endParaRPr lang="en-US" altLang="ja-JP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医師</a:t>
              </a:r>
              <a:endParaRPr lang="en-US" altLang="ja-JP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2515580" y="4520870"/>
            <a:ext cx="1142893" cy="1116000"/>
            <a:chOff x="2309460" y="5673514"/>
            <a:chExt cx="1142893" cy="1116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460" y="5673514"/>
              <a:ext cx="1142893" cy="1116000"/>
            </a:xfrm>
            <a:prstGeom prst="rect">
              <a:avLst/>
            </a:prstGeom>
          </p:spPr>
        </p:pic>
        <p:sp>
          <p:nvSpPr>
            <p:cNvPr id="100" name="テキスト ボックス 9"/>
            <p:cNvSpPr txBox="1"/>
            <p:nvPr/>
          </p:nvSpPr>
          <p:spPr>
            <a:xfrm>
              <a:off x="2332603" y="5701474"/>
              <a:ext cx="1114727" cy="106896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ja-JP" sz="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消化器内科</a:t>
              </a:r>
              <a:endParaRPr lang="en-US" altLang="ja-JP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 平井</a:t>
              </a:r>
              <a:endParaRPr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　　哲</a:t>
              </a:r>
              <a:endParaRPr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医師</a:t>
              </a:r>
              <a:endParaRPr lang="en-US" altLang="ja-JP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3126944" y="3529210"/>
            <a:ext cx="1142893" cy="1116000"/>
            <a:chOff x="2309460" y="5673514"/>
            <a:chExt cx="1142893" cy="1116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8" name="図 10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460" y="5673514"/>
              <a:ext cx="1142893" cy="1116000"/>
            </a:xfrm>
            <a:prstGeom prst="rect">
              <a:avLst/>
            </a:prstGeom>
          </p:spPr>
        </p:pic>
        <p:sp>
          <p:nvSpPr>
            <p:cNvPr id="109" name="テキスト ボックス 9"/>
            <p:cNvSpPr txBox="1"/>
            <p:nvPr/>
          </p:nvSpPr>
          <p:spPr>
            <a:xfrm>
              <a:off x="2332603" y="5701474"/>
              <a:ext cx="1114727" cy="106896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ja-JP" sz="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消化器内科</a:t>
              </a:r>
              <a:endParaRPr lang="en-US" altLang="ja-JP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 中鋪</a:t>
              </a:r>
              <a:endParaRPr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　　卓</a:t>
              </a:r>
              <a:endParaRPr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医師</a:t>
              </a:r>
              <a:endParaRPr lang="en-US" altLang="ja-JP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3776019" y="4534551"/>
            <a:ext cx="1142893" cy="1116000"/>
            <a:chOff x="2309460" y="5673514"/>
            <a:chExt cx="1142893" cy="1116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14" name="図 113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460" y="5673514"/>
              <a:ext cx="1142893" cy="1116000"/>
            </a:xfrm>
            <a:prstGeom prst="rect">
              <a:avLst/>
            </a:prstGeom>
          </p:spPr>
        </p:pic>
        <p:sp>
          <p:nvSpPr>
            <p:cNvPr id="115" name="テキスト ボックス 9"/>
            <p:cNvSpPr txBox="1"/>
            <p:nvPr/>
          </p:nvSpPr>
          <p:spPr>
            <a:xfrm>
              <a:off x="2332603" y="5701474"/>
              <a:ext cx="1114727" cy="106896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ja-JP" sz="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循環器内科</a:t>
              </a:r>
              <a:endParaRPr lang="en-US" altLang="ja-JP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 千葉</a:t>
              </a:r>
              <a:endParaRPr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　章代</a:t>
              </a:r>
              <a:endParaRPr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医師</a:t>
              </a:r>
              <a:endParaRPr lang="en-US" altLang="ja-JP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3957427" y="2712090"/>
            <a:ext cx="1142893" cy="1116000"/>
            <a:chOff x="2309460" y="5673514"/>
            <a:chExt cx="1142893" cy="1116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11" name="図 110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460" y="5673514"/>
              <a:ext cx="1142893" cy="1116000"/>
            </a:xfrm>
            <a:prstGeom prst="rect">
              <a:avLst/>
            </a:prstGeom>
          </p:spPr>
        </p:pic>
        <p:sp>
          <p:nvSpPr>
            <p:cNvPr id="112" name="テキスト ボックス 9"/>
            <p:cNvSpPr txBox="1"/>
            <p:nvPr/>
          </p:nvSpPr>
          <p:spPr>
            <a:xfrm>
              <a:off x="2332603" y="5701474"/>
              <a:ext cx="1114727" cy="106896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ja-JP" sz="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外　科</a:t>
              </a:r>
              <a:endParaRPr lang="en-US" altLang="ja-JP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 仲宗根</a:t>
              </a:r>
              <a:endParaRPr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r>
                <a:rPr lang="ja-JP" alt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　朝紀</a:t>
              </a:r>
              <a:endParaRPr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医師</a:t>
              </a:r>
              <a:endParaRPr lang="en-US" altLang="ja-JP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595420" y="5136555"/>
            <a:ext cx="1013328" cy="564878"/>
            <a:chOff x="1428096" y="4803392"/>
            <a:chExt cx="1013328" cy="564878"/>
          </a:xfrm>
        </p:grpSpPr>
        <p:pic>
          <p:nvPicPr>
            <p:cNvPr id="156" name="図 155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096" y="4803392"/>
              <a:ext cx="972389" cy="564878"/>
            </a:xfrm>
            <a:prstGeom prst="rect">
              <a:avLst/>
            </a:prstGeom>
          </p:spPr>
        </p:pic>
        <p:sp>
          <p:nvSpPr>
            <p:cNvPr id="159" name="テキスト ボックス 9"/>
            <p:cNvSpPr txBox="1"/>
            <p:nvPr/>
          </p:nvSpPr>
          <p:spPr>
            <a:xfrm rot="21120976">
              <a:off x="1451210" y="4918426"/>
              <a:ext cx="990214" cy="44517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9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よろしくお願い</a:t>
              </a:r>
              <a:endParaRPr lang="en-US" altLang="ja-JP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いたします！</a:t>
              </a:r>
              <a:endParaRPr lang="en-US" altLang="ja-JP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4323456" y="3850124"/>
            <a:ext cx="994517" cy="543934"/>
            <a:chOff x="3525757" y="4425057"/>
            <a:chExt cx="994517" cy="543934"/>
          </a:xfrm>
        </p:grpSpPr>
        <p:pic>
          <p:nvPicPr>
            <p:cNvPr id="154" name="図 15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757" y="4425057"/>
              <a:ext cx="963750" cy="531014"/>
            </a:xfrm>
            <a:prstGeom prst="rect">
              <a:avLst/>
            </a:prstGeom>
          </p:spPr>
        </p:pic>
        <p:sp>
          <p:nvSpPr>
            <p:cNvPr id="160" name="テキスト ボックス 9"/>
            <p:cNvSpPr txBox="1"/>
            <p:nvPr/>
          </p:nvSpPr>
          <p:spPr>
            <a:xfrm rot="21120976">
              <a:off x="3530060" y="4523819"/>
              <a:ext cx="990214" cy="44517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9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お世話に</a:t>
              </a:r>
              <a:endParaRPr lang="en-US" altLang="ja-JP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lang="ja-JP" altLang="en-US" sz="9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なりました！</a:t>
              </a:r>
              <a:endParaRPr lang="en-US" altLang="ja-JP" sz="9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pic>
        <p:nvPicPr>
          <p:cNvPr id="17" name="図 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3446" y="4835022"/>
            <a:ext cx="1197652" cy="3166776"/>
          </a:xfrm>
          <a:prstGeom prst="rect">
            <a:avLst/>
          </a:prstGeom>
        </p:spPr>
      </p:pic>
      <p:sp>
        <p:nvSpPr>
          <p:cNvPr id="161" name="テキスト ボックス 9"/>
          <p:cNvSpPr txBox="1"/>
          <p:nvPr/>
        </p:nvSpPr>
        <p:spPr>
          <a:xfrm>
            <a:off x="594345" y="5887644"/>
            <a:ext cx="2855851" cy="11202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今年度は、「看護師</a:t>
            </a:r>
            <a:r>
              <a:rPr lang="en-US" altLang="ja-JP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名」「看護補助者</a:t>
            </a:r>
            <a:r>
              <a:rPr lang="en-US" altLang="ja-JP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</a:p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名」「作業療法士</a:t>
            </a:r>
            <a:r>
              <a:rPr lang="en-US" altLang="ja-JP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名」「理学療法士</a:t>
            </a:r>
            <a:r>
              <a:rPr lang="en-US" altLang="ja-JP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名」</a:t>
            </a:r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「放射線技師１名」の計</a:t>
            </a:r>
            <a:r>
              <a:rPr lang="en-US" altLang="ja-JP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名が新たに入職いたしました。</a:t>
            </a:r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今年度も当院理念のもと、新しいスタッフたちとともに頑張りますので、よろしくお願いいたします。</a:t>
            </a:r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3" y="3951205"/>
            <a:ext cx="647623" cy="6476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2703588"/>
            <a:ext cx="1053611" cy="10821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6" name="テキスト ボックス 9"/>
          <p:cNvSpPr txBox="1"/>
          <p:nvPr/>
        </p:nvSpPr>
        <p:spPr>
          <a:xfrm>
            <a:off x="1546038" y="2973646"/>
            <a:ext cx="824491" cy="44517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就任</a:t>
            </a:r>
            <a:endParaRPr lang="en-US" altLang="ja-JP" sz="18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2451344" y="2706602"/>
            <a:ext cx="1041031" cy="1080000"/>
            <a:chOff x="2423230" y="2736372"/>
            <a:chExt cx="1041031" cy="1080000"/>
          </a:xfrm>
        </p:grpSpPr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230" y="2736372"/>
              <a:ext cx="1041031" cy="108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9" name="テキスト ボックス 9"/>
            <p:cNvSpPr txBox="1"/>
            <p:nvPr/>
          </p:nvSpPr>
          <p:spPr>
            <a:xfrm>
              <a:off x="2527184" y="2970791"/>
              <a:ext cx="824491" cy="44517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8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退任</a:t>
              </a:r>
              <a:endParaRPr lang="en-US" altLang="ja-JP" sz="1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  <p:pic>
        <p:nvPicPr>
          <p:cNvPr id="118" name="図 11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5" y="6666641"/>
            <a:ext cx="647623" cy="6476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0" name="図 11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32" y="1500771"/>
            <a:ext cx="647623" cy="6476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" name="図 12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49" y="6689315"/>
            <a:ext cx="647623" cy="6476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3" name="図 12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43" y="3879082"/>
            <a:ext cx="647623" cy="6476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5" name="図 102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82" y="5706838"/>
            <a:ext cx="1753142" cy="1385719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33" y="5113527"/>
            <a:ext cx="647623" cy="6476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6" name="テキスト ボックス 9"/>
          <p:cNvSpPr txBox="1"/>
          <p:nvPr/>
        </p:nvSpPr>
        <p:spPr>
          <a:xfrm>
            <a:off x="3643346" y="6355944"/>
            <a:ext cx="1443661" cy="52106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裏面の予定表にて、ご確認ください。</a:t>
            </a:r>
            <a:endParaRPr lang="en-US" altLang="ja-JP" sz="14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164" name="テキスト ボックス 9"/>
          <p:cNvSpPr txBox="1"/>
          <p:nvPr/>
        </p:nvSpPr>
        <p:spPr>
          <a:xfrm>
            <a:off x="3594968" y="5898847"/>
            <a:ext cx="1443661" cy="5589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診療医・担当医・診療時間は、</a:t>
            </a:r>
            <a:endParaRPr lang="en-US" altLang="ja-JP" sz="14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178" y="86983"/>
            <a:ext cx="644535" cy="516917"/>
          </a:xfrm>
          <a:prstGeom prst="rect">
            <a:avLst/>
          </a:prstGeom>
        </p:spPr>
      </p:pic>
      <p:pic>
        <p:nvPicPr>
          <p:cNvPr id="124" name="図 123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r="10540"/>
          <a:stretch/>
        </p:blipFill>
        <p:spPr>
          <a:xfrm rot="20645667" flipH="1">
            <a:off x="113294" y="436174"/>
            <a:ext cx="500918" cy="516917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9" y="610303"/>
            <a:ext cx="396474" cy="352861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48143" b="92155"/>
          <a:stretch/>
        </p:blipFill>
        <p:spPr>
          <a:xfrm>
            <a:off x="2551851" y="6685344"/>
            <a:ext cx="761441" cy="323270"/>
          </a:xfrm>
          <a:prstGeom prst="rect">
            <a:avLst/>
          </a:prstGeom>
        </p:spPr>
      </p:pic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D607946B-8D9E-483C-83EE-6B712995E75E}"/>
              </a:ext>
            </a:extLst>
          </p:cNvPr>
          <p:cNvSpPr/>
          <p:nvPr/>
        </p:nvSpPr>
        <p:spPr>
          <a:xfrm>
            <a:off x="6695156" y="3865612"/>
            <a:ext cx="2513450" cy="294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手指消毒にご協力ください。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125195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1655</TotalTime>
  <Words>875</Words>
  <Application>Microsoft Office PowerPoint</Application>
  <PresentationFormat>ユーザー設定</PresentationFormat>
  <Paragraphs>138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DEGAWS Demo</vt:lpstr>
      <vt:lpstr>H&amp;B Sketch Demo</vt:lpstr>
      <vt:lpstr>HGSｺﾞｼｯｸE</vt:lpstr>
      <vt:lpstr>HG丸ｺﾞｼｯｸM-PRO</vt:lpstr>
      <vt:lpstr>UD デジタル 教科書体 N-B</vt:lpstr>
      <vt:lpstr>UD デジタル 教科書体 NK-B</vt:lpstr>
      <vt:lpstr>コーポレート・ロゴ（ラウンド）</vt:lpstr>
      <vt:lpstr>Arial</vt:lpstr>
      <vt:lpstr>Calibri</vt:lpstr>
      <vt:lpstr>Calibri Light</vt:lpstr>
      <vt:lpstr>Office テーマ</vt:lpstr>
      <vt:lpstr>　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INOUE</dc:creator>
  <cp:lastModifiedBy>INOUE195</cp:lastModifiedBy>
  <cp:revision>167</cp:revision>
  <cp:lastPrinted>2021-03-30T04:53:45Z</cp:lastPrinted>
  <dcterms:created xsi:type="dcterms:W3CDTF">2020-04-14T05:32:51Z</dcterms:created>
  <dcterms:modified xsi:type="dcterms:W3CDTF">2021-04-06T02:24:21Z</dcterms:modified>
</cp:coreProperties>
</file>