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10691813" cy="7559675"/>
  <p:notesSz cx="6805613" cy="9939338"/>
  <p:defaultTextStyle>
    <a:defPPr>
      <a:defRPr lang="ja-JP"/>
    </a:defPPr>
    <a:lvl1pPr marL="0" algn="l" defTabSz="1042873" rtl="0" eaLnBrk="1" latinLnBrk="0" hangingPunct="1">
      <a:defRPr kumimoji="1" sz="2053" kern="1200">
        <a:solidFill>
          <a:schemeClr val="tx1"/>
        </a:solidFill>
        <a:latin typeface="+mn-lt"/>
        <a:ea typeface="+mn-ea"/>
        <a:cs typeface="+mn-cs"/>
      </a:defRPr>
    </a:lvl1pPr>
    <a:lvl2pPr marL="521437" algn="l" defTabSz="1042873" rtl="0" eaLnBrk="1" latinLnBrk="0" hangingPunct="1">
      <a:defRPr kumimoji="1" sz="2053" kern="1200">
        <a:solidFill>
          <a:schemeClr val="tx1"/>
        </a:solidFill>
        <a:latin typeface="+mn-lt"/>
        <a:ea typeface="+mn-ea"/>
        <a:cs typeface="+mn-cs"/>
      </a:defRPr>
    </a:lvl2pPr>
    <a:lvl3pPr marL="1042873" algn="l" defTabSz="1042873" rtl="0" eaLnBrk="1" latinLnBrk="0" hangingPunct="1">
      <a:defRPr kumimoji="1" sz="2053" kern="1200">
        <a:solidFill>
          <a:schemeClr val="tx1"/>
        </a:solidFill>
        <a:latin typeface="+mn-lt"/>
        <a:ea typeface="+mn-ea"/>
        <a:cs typeface="+mn-cs"/>
      </a:defRPr>
    </a:lvl3pPr>
    <a:lvl4pPr marL="1564310" algn="l" defTabSz="1042873" rtl="0" eaLnBrk="1" latinLnBrk="0" hangingPunct="1">
      <a:defRPr kumimoji="1" sz="2053" kern="1200">
        <a:solidFill>
          <a:schemeClr val="tx1"/>
        </a:solidFill>
        <a:latin typeface="+mn-lt"/>
        <a:ea typeface="+mn-ea"/>
        <a:cs typeface="+mn-cs"/>
      </a:defRPr>
    </a:lvl4pPr>
    <a:lvl5pPr marL="2085746" algn="l" defTabSz="1042873" rtl="0" eaLnBrk="1" latinLnBrk="0" hangingPunct="1">
      <a:defRPr kumimoji="1" sz="2053" kern="1200">
        <a:solidFill>
          <a:schemeClr val="tx1"/>
        </a:solidFill>
        <a:latin typeface="+mn-lt"/>
        <a:ea typeface="+mn-ea"/>
        <a:cs typeface="+mn-cs"/>
      </a:defRPr>
    </a:lvl5pPr>
    <a:lvl6pPr marL="2607183" algn="l" defTabSz="1042873" rtl="0" eaLnBrk="1" latinLnBrk="0" hangingPunct="1">
      <a:defRPr kumimoji="1" sz="2053" kern="1200">
        <a:solidFill>
          <a:schemeClr val="tx1"/>
        </a:solidFill>
        <a:latin typeface="+mn-lt"/>
        <a:ea typeface="+mn-ea"/>
        <a:cs typeface="+mn-cs"/>
      </a:defRPr>
    </a:lvl6pPr>
    <a:lvl7pPr marL="3128620" algn="l" defTabSz="1042873" rtl="0" eaLnBrk="1" latinLnBrk="0" hangingPunct="1">
      <a:defRPr kumimoji="1" sz="2053" kern="1200">
        <a:solidFill>
          <a:schemeClr val="tx1"/>
        </a:solidFill>
        <a:latin typeface="+mn-lt"/>
        <a:ea typeface="+mn-ea"/>
        <a:cs typeface="+mn-cs"/>
      </a:defRPr>
    </a:lvl7pPr>
    <a:lvl8pPr marL="3650056" algn="l" defTabSz="1042873" rtl="0" eaLnBrk="1" latinLnBrk="0" hangingPunct="1">
      <a:defRPr kumimoji="1" sz="2053" kern="1200">
        <a:solidFill>
          <a:schemeClr val="tx1"/>
        </a:solidFill>
        <a:latin typeface="+mn-lt"/>
        <a:ea typeface="+mn-ea"/>
        <a:cs typeface="+mn-cs"/>
      </a:defRPr>
    </a:lvl8pPr>
    <a:lvl9pPr marL="4171493" algn="l" defTabSz="1042873" rtl="0" eaLnBrk="1" latinLnBrk="0" hangingPunct="1">
      <a:defRPr kumimoji="1" sz="2053"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655" autoAdjust="0"/>
    <p:restoredTop sz="94660"/>
  </p:normalViewPr>
  <p:slideViewPr>
    <p:cSldViewPr snapToGrid="0">
      <p:cViewPr varScale="1">
        <p:scale>
          <a:sx n="104" d="100"/>
          <a:sy n="104" d="100"/>
        </p:scale>
        <p:origin x="199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3653174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3002712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123341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2242871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848620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1023912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3914911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3511847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2310381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1473064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7B428E-FB49-4EDB-8DBE-F30BB0649FE1}" type="datetimeFigureOut">
              <a:rPr kumimoji="1" lang="ja-JP" altLang="en-US" smtClean="0"/>
              <a:t>2020/6/16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887147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4A7B428E-FB49-4EDB-8DBE-F30BB0649FE1}" type="datetimeFigureOut">
              <a:rPr kumimoji="1" lang="ja-JP" altLang="en-US" smtClean="0"/>
              <a:t>2020/6/16</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2BD50B9B-8CB3-4F0B-8C6B-148A7132DDCC}" type="slidenum">
              <a:rPr kumimoji="1" lang="ja-JP" altLang="en-US" smtClean="0"/>
              <a:t>‹#›</a:t>
            </a:fld>
            <a:endParaRPr kumimoji="1" lang="ja-JP" altLang="en-US"/>
          </a:p>
        </p:txBody>
      </p:sp>
    </p:spTree>
    <p:extLst>
      <p:ext uri="{BB962C8B-B14F-4D97-AF65-F5344CB8AC3E}">
        <p14:creationId xmlns:p14="http://schemas.microsoft.com/office/powerpoint/2010/main" val="14259708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image" Target="../media/image1.png"/><Relationship Id="rId16" Type="http://schemas.openxmlformats.org/officeDocument/2006/relationships/image" Target="../media/image14.png"/><Relationship Id="rId1" Type="http://schemas.openxmlformats.org/officeDocument/2006/relationships/slideLayout" Target="../slideLayouts/slideLayout8.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hyperlink" Target="https://www.tsumurayakuyoshu.jp/care/summer/2018/index.html" TargetMode="External"/><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0784" y="5545859"/>
            <a:ext cx="4596191" cy="1480347"/>
          </a:xfrm>
          <a:prstGeom prst="rect">
            <a:avLst/>
          </a:prstGeom>
        </p:spPr>
      </p:pic>
      <p:sp>
        <p:nvSpPr>
          <p:cNvPr id="14" name="テキスト ボックス 9"/>
          <p:cNvSpPr txBox="1"/>
          <p:nvPr/>
        </p:nvSpPr>
        <p:spPr>
          <a:xfrm>
            <a:off x="533397" y="1316396"/>
            <a:ext cx="4752003" cy="488437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altLang="ja-JP" sz="5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r>
              <a:rPr lang="ja-JP" altLang="en-US"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最近は汗ばむような日が続き</a:t>
            </a:r>
            <a:r>
              <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夏の訪れを感じるこの頃です</a:t>
            </a:r>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r>
              <a:rPr kumimoji="1" lang="ja-JP" altLang="en-US" sz="900" b="0" cap="none" spc="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が</a:t>
            </a:r>
            <a:r>
              <a:rPr kumimoji="1" lang="en-US" altLang="ja-JP" sz="900" b="0" cap="none" spc="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a:t>
            </a:r>
            <a:r>
              <a:rPr kumimoji="1" lang="ja-JP" altLang="en-US" sz="900" b="0" cap="none" spc="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皆様いかがお過ごしでしょうか</a:t>
            </a:r>
            <a:r>
              <a:rPr kumimoji="1" lang="en-US" altLang="ja-JP" sz="900" b="0" cap="none" spc="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a:t>
            </a:r>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r>
              <a:rPr lang="ja-JP" altLang="en-US"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　　　　　　　　　　　　　　　　　　　　　</a:t>
            </a:r>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p:txBody>
      </p:sp>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1492" y="503978"/>
            <a:ext cx="1519813" cy="1382925"/>
          </a:xfrm>
          <a:prstGeom prst="rect">
            <a:avLst/>
          </a:prstGeom>
        </p:spPr>
      </p:pic>
      <p:sp>
        <p:nvSpPr>
          <p:cNvPr id="5" name="タイトル 4"/>
          <p:cNvSpPr>
            <a:spLocks noGrp="1"/>
          </p:cNvSpPr>
          <p:nvPr>
            <p:ph type="title"/>
          </p:nvPr>
        </p:nvSpPr>
        <p:spPr>
          <a:xfrm>
            <a:off x="533397" y="503978"/>
            <a:ext cx="3238095" cy="791422"/>
          </a:xfrm>
          <a:ln>
            <a:solidFill>
              <a:schemeClr val="tx1"/>
            </a:solidFill>
            <a:prstDash val="solid"/>
          </a:ln>
        </p:spPr>
        <p:txBody>
          <a:bodyPr>
            <a:normAutofit fontScale="90000"/>
          </a:bodyPr>
          <a:lstStyle/>
          <a:p>
            <a:pPr algn="ctr"/>
            <a:r>
              <a:rPr kumimoji="1" lang="ja-JP" altLang="en-US" dirty="0"/>
              <a:t>　</a:t>
            </a:r>
            <a:br>
              <a:rPr kumimoji="1" lang="en-US" altLang="ja-JP" dirty="0"/>
            </a:br>
            <a:endParaRPr kumimoji="1" lang="ja-JP" altLang="en-US" sz="5400" b="1" dirty="0"/>
          </a:p>
        </p:txBody>
      </p:sp>
      <p:sp>
        <p:nvSpPr>
          <p:cNvPr id="6" name="コンテンツ プレースホルダー 5"/>
          <p:cNvSpPr>
            <a:spLocks noGrp="1"/>
          </p:cNvSpPr>
          <p:nvPr>
            <p:ph idx="1"/>
          </p:nvPr>
        </p:nvSpPr>
        <p:spPr>
          <a:xfrm>
            <a:off x="5406436" y="503979"/>
            <a:ext cx="4752000" cy="6582622"/>
          </a:xfrm>
          <a:ln>
            <a:solidFill>
              <a:schemeClr val="tx1"/>
            </a:solidFill>
            <a:prstDash val="solid"/>
          </a:ln>
        </p:spPr>
        <p:txBody>
          <a:bodyPr/>
          <a:lstStyle/>
          <a:p>
            <a:pPr marL="0" indent="0">
              <a:buNone/>
            </a:pPr>
            <a:r>
              <a:rPr lang="ja-JP" altLang="en-US" dirty="0"/>
              <a:t>　</a:t>
            </a:r>
            <a:endParaRPr lang="en-US" altLang="ja-JP" dirty="0"/>
          </a:p>
          <a:p>
            <a:pPr marL="0" indent="0">
              <a:buNone/>
            </a:pPr>
            <a:endParaRPr kumimoji="1" lang="en-US" altLang="ja-JP" dirty="0"/>
          </a:p>
        </p:txBody>
      </p:sp>
      <p:sp>
        <p:nvSpPr>
          <p:cNvPr id="7" name="テキスト プレースホルダー 6"/>
          <p:cNvSpPr>
            <a:spLocks noGrp="1"/>
          </p:cNvSpPr>
          <p:nvPr>
            <p:ph type="body" sz="half" idx="2"/>
          </p:nvPr>
        </p:nvSpPr>
        <p:spPr>
          <a:xfrm>
            <a:off x="527495" y="503978"/>
            <a:ext cx="4757904" cy="6582622"/>
          </a:xfrm>
          <a:ln>
            <a:solidFill>
              <a:schemeClr val="tx1"/>
            </a:solidFill>
            <a:prstDash val="solid"/>
          </a:ln>
        </p:spPr>
        <p:txBody>
          <a:bodyPr/>
          <a:lstStyle/>
          <a:p>
            <a:r>
              <a:rPr kumimoji="1" lang="en-US" altLang="ja-JP" dirty="0"/>
              <a:t> </a:t>
            </a:r>
          </a:p>
        </p:txBody>
      </p:sp>
      <p:sp>
        <p:nvSpPr>
          <p:cNvPr id="9" name="テキスト ボックス 2"/>
          <p:cNvSpPr txBox="1"/>
          <p:nvPr/>
        </p:nvSpPr>
        <p:spPr>
          <a:xfrm>
            <a:off x="928755" y="503978"/>
            <a:ext cx="2827351" cy="5556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2800" b="1" cap="none" spc="0" dirty="0">
                <a:ln w="6600">
                  <a:solidFill>
                    <a:schemeClr val="tx1">
                      <a:lumMod val="75000"/>
                      <a:lumOff val="25000"/>
                    </a:schemeClr>
                  </a:solidFill>
                  <a:prstDash val="solid"/>
                </a:ln>
                <a:solidFill>
                  <a:srgbClr val="FFFFFF"/>
                </a:solidFill>
                <a:effectLst>
                  <a:outerShdw dist="38100" dir="2700000" algn="tl" rotWithShape="0">
                    <a:schemeClr val="bg1"/>
                  </a:outerShdw>
                </a:effectLst>
                <a:latin typeface="HG丸ｺﾞｼｯｸM-PRO" panose="020F0600000000000000" pitchFamily="50" charset="-128"/>
                <a:ea typeface="HG丸ｺﾞｼｯｸM-PRO" panose="020F0600000000000000" pitchFamily="50" charset="-128"/>
              </a:rPr>
              <a:t>井上病院 伝言板</a:t>
            </a:r>
          </a:p>
        </p:txBody>
      </p:sp>
      <p:sp>
        <p:nvSpPr>
          <p:cNvPr id="11" name="テキスト ボックス 1"/>
          <p:cNvSpPr txBox="1"/>
          <p:nvPr/>
        </p:nvSpPr>
        <p:spPr>
          <a:xfrm>
            <a:off x="1410793" y="994834"/>
            <a:ext cx="1863274" cy="300566"/>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1200" b="1" dirty="0">
                <a:latin typeface="HG丸ｺﾞｼｯｸM-PRO" panose="020F0600000000000000" pitchFamily="50" charset="-128"/>
                <a:ea typeface="HG丸ｺﾞｼｯｸM-PRO" panose="020F0600000000000000" pitchFamily="50" charset="-128"/>
              </a:rPr>
              <a:t>第</a:t>
            </a:r>
            <a:r>
              <a:rPr kumimoji="1" lang="en-US" altLang="ja-JP" sz="1200" b="1" dirty="0">
                <a:latin typeface="HG丸ｺﾞｼｯｸM-PRO" panose="020F0600000000000000" pitchFamily="50" charset="-128"/>
                <a:ea typeface="HG丸ｺﾞｼｯｸM-PRO" panose="020F0600000000000000" pitchFamily="50" charset="-128"/>
              </a:rPr>
              <a:t>273</a:t>
            </a:r>
            <a:r>
              <a:rPr kumimoji="1" lang="ja-JP" altLang="en-US" sz="1200" b="1" dirty="0">
                <a:latin typeface="HG丸ｺﾞｼｯｸM-PRO" panose="020F0600000000000000" pitchFamily="50" charset="-128"/>
                <a:ea typeface="HG丸ｺﾞｼｯｸM-PRO" panose="020F0600000000000000" pitchFamily="50" charset="-128"/>
              </a:rPr>
              <a:t>号　</a:t>
            </a:r>
            <a:r>
              <a:rPr kumimoji="1" lang="en-US" altLang="ja-JP" sz="1200" b="1" dirty="0">
                <a:latin typeface="HG丸ｺﾞｼｯｸM-PRO" panose="020F0600000000000000" pitchFamily="50" charset="-128"/>
                <a:ea typeface="HG丸ｺﾞｼｯｸM-PRO" panose="020F0600000000000000" pitchFamily="50" charset="-128"/>
              </a:rPr>
              <a:t>2020</a:t>
            </a:r>
            <a:r>
              <a:rPr kumimoji="1" lang="ja-JP" altLang="en-US" sz="1200" b="1" dirty="0">
                <a:latin typeface="HG丸ｺﾞｼｯｸM-PRO" panose="020F0600000000000000" pitchFamily="50" charset="-128"/>
                <a:ea typeface="HG丸ｺﾞｼｯｸM-PRO" panose="020F0600000000000000" pitchFamily="50" charset="-128"/>
              </a:rPr>
              <a:t>年</a:t>
            </a:r>
            <a:r>
              <a:rPr lang="en-US" altLang="ja-JP" sz="1200" b="1" dirty="0">
                <a:latin typeface="HG丸ｺﾞｼｯｸM-PRO" panose="020F0600000000000000" pitchFamily="50" charset="-128"/>
                <a:ea typeface="HG丸ｺﾞｼｯｸM-PRO" panose="020F0600000000000000" pitchFamily="50" charset="-128"/>
              </a:rPr>
              <a:t>7</a:t>
            </a:r>
            <a:r>
              <a:rPr kumimoji="1" lang="ja-JP" altLang="en-US" sz="1200" b="1" dirty="0">
                <a:latin typeface="HG丸ｺﾞｼｯｸM-PRO" panose="020F0600000000000000" pitchFamily="50" charset="-128"/>
                <a:ea typeface="HG丸ｺﾞｼｯｸM-PRO" panose="020F0600000000000000" pitchFamily="50" charset="-128"/>
              </a:rPr>
              <a:t>月</a:t>
            </a:r>
          </a:p>
        </p:txBody>
      </p:sp>
      <p:sp>
        <p:nvSpPr>
          <p:cNvPr id="12" name="テキスト ボックス 8"/>
          <p:cNvSpPr txBox="1"/>
          <p:nvPr/>
        </p:nvSpPr>
        <p:spPr>
          <a:xfrm>
            <a:off x="3802263" y="525082"/>
            <a:ext cx="1458269" cy="134071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en-US" altLang="ja-JP" sz="700" dirty="0">
                <a:latin typeface="HG丸ｺﾞｼｯｸM-PRO" panose="020F0600000000000000" pitchFamily="50" charset="-128"/>
                <a:ea typeface="HG丸ｺﾞｼｯｸM-PRO" panose="020F0600000000000000" pitchFamily="50" charset="-128"/>
              </a:rPr>
              <a:t>&lt;</a:t>
            </a:r>
            <a:r>
              <a:rPr kumimoji="1" lang="ja-JP" altLang="en-US" sz="700" dirty="0">
                <a:latin typeface="HG丸ｺﾞｼｯｸM-PRO" panose="020F0600000000000000" pitchFamily="50" charset="-128"/>
                <a:ea typeface="HG丸ｺﾞｼｯｸM-PRO" panose="020F0600000000000000" pitchFamily="50" charset="-128"/>
              </a:rPr>
              <a:t> 井上病院 理念 </a:t>
            </a:r>
            <a:r>
              <a:rPr kumimoji="1" lang="en-US" altLang="ja-JP" sz="700" dirty="0">
                <a:latin typeface="HG丸ｺﾞｼｯｸM-PRO" panose="020F0600000000000000" pitchFamily="50" charset="-128"/>
                <a:ea typeface="HG丸ｺﾞｼｯｸM-PRO" panose="020F0600000000000000" pitchFamily="50" charset="-128"/>
              </a:rPr>
              <a:t>&gt;</a:t>
            </a:r>
          </a:p>
          <a:p>
            <a:pPr algn="ctr"/>
            <a:r>
              <a:rPr kumimoji="1" lang="ja-JP" altLang="en-US" sz="700" dirty="0">
                <a:latin typeface="HG丸ｺﾞｼｯｸM-PRO" panose="020F0600000000000000" pitchFamily="50" charset="-128"/>
                <a:ea typeface="HG丸ｺﾞｼｯｸM-PRO" panose="020F0600000000000000" pitchFamily="50" charset="-128"/>
              </a:rPr>
              <a:t>医療を通じ 地域の方へ</a:t>
            </a: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安心を提供すること</a:t>
            </a:r>
            <a:endParaRPr kumimoji="1" lang="en-US" altLang="ja-JP" sz="700" dirty="0">
              <a:latin typeface="HG丸ｺﾞｼｯｸM-PRO" panose="020F0600000000000000" pitchFamily="50" charset="-128"/>
              <a:ea typeface="HG丸ｺﾞｼｯｸM-PRO" panose="020F0600000000000000" pitchFamily="50" charset="-128"/>
            </a:endParaRPr>
          </a:p>
          <a:p>
            <a:pPr algn="ct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絶え間ない質の改善を行うこと</a:t>
            </a:r>
            <a:endParaRPr kumimoji="1" lang="en-US" altLang="ja-JP" sz="700" dirty="0">
              <a:latin typeface="HG丸ｺﾞｼｯｸM-PRO" panose="020F0600000000000000" pitchFamily="50" charset="-128"/>
              <a:ea typeface="HG丸ｺﾞｼｯｸM-PRO" panose="020F0600000000000000" pitchFamily="50" charset="-128"/>
            </a:endParaRPr>
          </a:p>
          <a:p>
            <a:pPr algn="ct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自分や自分の家族が受けたい</a:t>
            </a: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医療を行うこと</a:t>
            </a:r>
            <a:endParaRPr kumimoji="1" lang="en-US" altLang="ja-JP" sz="700" dirty="0">
              <a:latin typeface="HG丸ｺﾞｼｯｸM-PRO" panose="020F0600000000000000" pitchFamily="50" charset="-128"/>
              <a:ea typeface="HG丸ｺﾞｼｯｸM-PRO" panose="020F0600000000000000" pitchFamily="50" charset="-128"/>
            </a:endParaRPr>
          </a:p>
          <a:p>
            <a:pPr algn="ct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働きがいのある</a:t>
            </a:r>
            <a:endParaRPr kumimoji="1" lang="en-US" altLang="ja-JP" sz="700" dirty="0">
              <a:latin typeface="HG丸ｺﾞｼｯｸM-PRO" panose="020F0600000000000000" pitchFamily="50" charset="-128"/>
              <a:ea typeface="HG丸ｺﾞｼｯｸM-PRO" panose="020F0600000000000000" pitchFamily="50" charset="-128"/>
            </a:endParaRPr>
          </a:p>
          <a:p>
            <a:pPr algn="ctr"/>
            <a:r>
              <a:rPr kumimoji="1" lang="ja-JP" altLang="en-US" sz="700" dirty="0">
                <a:latin typeface="HG丸ｺﾞｼｯｸM-PRO" panose="020F0600000000000000" pitchFamily="50" charset="-128"/>
                <a:ea typeface="HG丸ｺﾞｼｯｸM-PRO" panose="020F0600000000000000" pitchFamily="50" charset="-128"/>
              </a:rPr>
              <a:t>明るい職場をつくるこ</a:t>
            </a:r>
            <a:r>
              <a:rPr kumimoji="1" lang="ja-JP" altLang="en-US" sz="800" dirty="0">
                <a:latin typeface="HG丸ｺﾞｼｯｸM-PRO" panose="020F0600000000000000" pitchFamily="50" charset="-128"/>
                <a:ea typeface="HG丸ｺﾞｼｯｸM-PRO" panose="020F0600000000000000" pitchFamily="50" charset="-128"/>
              </a:rPr>
              <a:t>と</a:t>
            </a:r>
            <a:endParaRPr kumimoji="1" lang="en-US" altLang="ja-JP" sz="800" dirty="0">
              <a:latin typeface="HG丸ｺﾞｼｯｸM-PRO" panose="020F0600000000000000" pitchFamily="50" charset="-128"/>
              <a:ea typeface="HG丸ｺﾞｼｯｸM-PRO" panose="020F0600000000000000" pitchFamily="50" charset="-128"/>
            </a:endParaRPr>
          </a:p>
        </p:txBody>
      </p:sp>
      <p:sp>
        <p:nvSpPr>
          <p:cNvPr id="15" name="テキスト ボックス 9"/>
          <p:cNvSpPr txBox="1"/>
          <p:nvPr/>
        </p:nvSpPr>
        <p:spPr>
          <a:xfrm>
            <a:off x="5419381" y="503978"/>
            <a:ext cx="4739055" cy="6582622"/>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endParaRPr lang="en-US" altLang="ja-JP" sz="900" dirty="0">
              <a:ln w="0"/>
              <a:solidFill>
                <a:schemeClr val="tx1"/>
              </a:solidFill>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810198">
            <a:off x="493639" y="819913"/>
            <a:ext cx="628158" cy="521371"/>
          </a:xfrm>
          <a:prstGeom prst="rect">
            <a:avLst/>
          </a:prstGeom>
        </p:spPr>
      </p:pic>
      <p:sp>
        <p:nvSpPr>
          <p:cNvPr id="29" name="テキスト ボックス 28"/>
          <p:cNvSpPr txBox="1"/>
          <p:nvPr/>
        </p:nvSpPr>
        <p:spPr>
          <a:xfrm>
            <a:off x="5461775" y="646159"/>
            <a:ext cx="4625200" cy="6409447"/>
          </a:xfrm>
          <a:prstGeom prst="rect">
            <a:avLst/>
          </a:prstGeom>
          <a:noFill/>
        </p:spPr>
        <p:txBody>
          <a:bodyPr wrap="square" rtlCol="0">
            <a:spAutoFit/>
          </a:bodyPr>
          <a:lstStyle/>
          <a:p>
            <a:pPr lvl="0" algn="ctr"/>
            <a:r>
              <a:rPr lang="ja-JP" altLang="en-US"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今日から出来る冷え性対策</a:t>
            </a:r>
            <a:r>
              <a:rPr lang="en-US" altLang="ja-JP"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夏</a:t>
            </a:r>
            <a:r>
              <a:rPr lang="en-US" altLang="ja-JP"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②</a:t>
            </a:r>
            <a:endParaRPr lang="en-US" altLang="ja-JP" sz="11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endPar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200" b="1"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食事でできる冷え性対策</a:t>
            </a:r>
            <a:endParaRPr lang="en-US" altLang="ja-JP" sz="1200" b="1"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endParaRPr lang="en-US" altLang="ja-JP" sz="5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暑くて食欲がないから</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とちゃんと食事をしないでいると</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エネルギー不足で冷え症が悪化してしまうことも･･･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食事でできる冷え症対策のポイントをご紹介します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pPr lvl="0"/>
            <a:endParaRPr lang="en-US" altLang="ja-JP" sz="5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・体を温める食材を選ぶ</a:t>
            </a:r>
            <a:endParaRPr lang="en-US" altLang="ja-JP"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一般的に</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原産地が暑い地域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夏が旬</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土の上で育つ</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ものは体を冷やし</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原産地が寒い地域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冬が旬</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土の中で育つ</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ものは体を温める</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という考え方があります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たしかに</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トマトやキュウリ</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スイカといった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夏が旬</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の作物は水分が多く</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体を冷やしてくれそうですよね</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冷え症の方におすすめなのは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ニンジンやレンコン</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ショウガといった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冬が旬</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の根菜類です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また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冷え症は血行不良と深い関係がありますが</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ビタミン</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E</a:t>
            </a:r>
            <a:r>
              <a:rPr lang="ja-JP" altLang="en-US" sz="900" dirty="0" err="1">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には</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血管を拡張させて</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血流を良くする作用があります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そこで</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アーモンドや落花生などのナッツ類</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カボチャ</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ホウレンソウなど</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ビタミン</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E</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を豊富に含む食材を摂るのもおすすめです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pPr lvl="0" algn="ctr"/>
            <a:endParaRPr lang="en-US" altLang="ja-JP" sz="5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・香辛料にこだわる</a:t>
            </a:r>
            <a:endParaRPr lang="en-US" altLang="ja-JP"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暑さで食欲がわかないから</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素麺などのアッサリとしたものばかり食べていると</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栄養不足で体が十分な熱</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エネルギー</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を作り出せません</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そこで</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刺激的な香りで食欲をそそるスパイスや</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料理の味わいを広げるハーブといった香辛料を上手に利用して</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肉や魚などをしっかり食べましょう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なおスパイスやハーブのなかには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トウガラシやサンショウ</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シナモンなど</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生薬として使われているものも多くあります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ただし</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なかには刺激が強いものもあり</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一度に大量に摂ると体に負担がかかってしまうことも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あくまで食欲増進のため</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適切な量に留めましょう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pPr lvl="0" algn="ctr"/>
            <a:endParaRPr lang="en-US" altLang="ja-JP" sz="5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・料理の温度に気をつける</a:t>
            </a:r>
            <a:endParaRPr lang="en-US" altLang="ja-JP"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暑い季節は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アイスやかき氷</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フルーツといった冷たいものばかり食べてしまいがち</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でも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冷たい食べ物を大量に摂ることは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内側から体を冷やすことと同じです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また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胃や腸を直接冷やしてしまうため</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消化機能が低下して下痢や便秘を起こしてしまうことも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料理の温度にも気をつけ</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冷たい料理を食べるときは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温かいスープやお味噌汁もセットで摂るように心がけましょう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のどが渇いたときはできるだけ常温か</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温かい飲み物を飲むのがおすすめです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pPr lvl="0"/>
            <a:endParaRPr lang="en-US" altLang="ja-JP" sz="5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ja-JP" altLang="en-US"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出典：</a:t>
            </a:r>
            <a:r>
              <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ツムラの薬養酒</a:t>
            </a:r>
            <a:r>
              <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　</a:t>
            </a:r>
            <a:r>
              <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URL</a:t>
            </a:r>
            <a:r>
              <a:rPr lang="ja-JP" altLang="en-US"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 </a:t>
            </a:r>
            <a:r>
              <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 </a:t>
            </a:r>
            <a:r>
              <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hlinkClick r:id="rId5"/>
              </a:rPr>
              <a:t>https://www.tsumurayakuyoshu.jp/care/summer/2018/index.html</a:t>
            </a:r>
            <a:endPar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endParaRPr lang="en-US" altLang="ja-JP" sz="7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endPar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endParaRPr lang="en-US" altLang="ja-JP" sz="5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600" dirty="0">
                <a:ln w="0"/>
                <a:solidFill>
                  <a:schemeClr val="accent1"/>
                </a:solidFill>
                <a:effectLst>
                  <a:outerShdw blurRad="38100" dist="19050" dir="2700000" algn="tl" rotWithShape="0">
                    <a:prstClr val="black">
                      <a:alpha val="40000"/>
                    </a:prstClr>
                  </a:outerShdw>
                </a:effectLst>
                <a:latin typeface="HGS平成角ｺﾞｼｯｸ体W9" panose="020B0A00000000000000" pitchFamily="50" charset="-128"/>
                <a:ea typeface="HGS平成角ｺﾞｼｯｸ体W9" panose="020B0A00000000000000" pitchFamily="50" charset="-128"/>
              </a:rPr>
              <a:t>お 知 ら </a:t>
            </a:r>
            <a:r>
              <a:rPr lang="ja-JP" altLang="en-US" sz="1600" dirty="0" err="1">
                <a:ln w="0"/>
                <a:solidFill>
                  <a:schemeClr val="accent1"/>
                </a:solidFill>
                <a:effectLst>
                  <a:outerShdw blurRad="38100" dist="19050" dir="2700000" algn="tl" rotWithShape="0">
                    <a:prstClr val="black">
                      <a:alpha val="40000"/>
                    </a:prstClr>
                  </a:outerShdw>
                </a:effectLst>
                <a:latin typeface="HGS平成角ｺﾞｼｯｸ体W9" panose="020B0A00000000000000" pitchFamily="50" charset="-128"/>
                <a:ea typeface="HGS平成角ｺﾞｼｯｸ体W9" panose="020B0A00000000000000" pitchFamily="50" charset="-128"/>
              </a:rPr>
              <a:t>せ</a:t>
            </a:r>
            <a:endParaRPr lang="en-US" altLang="ja-JP" sz="1600" dirty="0">
              <a:ln w="0"/>
              <a:solidFill>
                <a:schemeClr val="accent1"/>
              </a:solidFill>
              <a:effectLst>
                <a:outerShdw blurRad="38100" dist="19050" dir="2700000" algn="tl" rotWithShape="0">
                  <a:prstClr val="black">
                    <a:alpha val="40000"/>
                  </a:prstClr>
                </a:outerShdw>
              </a:effectLst>
              <a:latin typeface="HGS平成角ｺﾞｼｯｸ体W9" panose="020B0A00000000000000" pitchFamily="50" charset="-128"/>
              <a:ea typeface="HGS平成角ｺﾞｼｯｸ体W9" panose="020B0A00000000000000" pitchFamily="50" charset="-128"/>
            </a:endParaRPr>
          </a:p>
          <a:p>
            <a:pPr lvl="0" algn="ctr"/>
            <a:endParaRPr lang="en-US" altLang="ja-JP" sz="700" dirty="0">
              <a:ln w="0"/>
              <a:solidFill>
                <a:schemeClr val="accent1"/>
              </a:solidFill>
              <a:effectLst>
                <a:outerShdw blurRad="38100" dist="19050" dir="2700000" algn="tl" rotWithShape="0">
                  <a:prstClr val="black">
                    <a:alpha val="40000"/>
                  </a:prstClr>
                </a:outerShdw>
              </a:effectLst>
              <a:latin typeface="HGS平成角ｺﾞｼｯｸ体W9" panose="020B0A00000000000000" pitchFamily="50" charset="-128"/>
              <a:ea typeface="HGS平成角ｺﾞｼｯｸ体W9" panose="020B0A00000000000000" pitchFamily="50" charset="-128"/>
            </a:endParaRPr>
          </a:p>
          <a:p>
            <a:pPr lvl="0" algn="ctr"/>
            <a:r>
              <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2020</a:t>
            </a:r>
            <a:r>
              <a:rPr lang="ja-JP" altLang="en-US"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年</a:t>
            </a:r>
            <a:r>
              <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7</a:t>
            </a:r>
            <a:r>
              <a:rPr lang="ja-JP" altLang="en-US"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月</a:t>
            </a:r>
            <a:r>
              <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1</a:t>
            </a:r>
            <a:r>
              <a:rPr lang="ja-JP" altLang="en-US"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日より、全国一律でレジ袋の有料化がスタートしました。</a:t>
            </a:r>
            <a:endPar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それに伴いまして、当院でのレジ袋の配布を極力減らす方向で進めています。</a:t>
            </a:r>
            <a:endPar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endPar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処方されたお薬はマイバッグにてお持ち帰り下さいます様、</a:t>
            </a:r>
            <a:endParaRPr lang="en-US" altLang="ja-JP" sz="10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1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ご協力の程、よろしくお願い致します。</a:t>
            </a:r>
            <a:endParaRPr lang="en-US" altLang="ja-JP" sz="1100" b="1" dirty="0">
              <a:ln w="0"/>
              <a:solidFill>
                <a:schemeClr val="bg2">
                  <a:lumMod val="25000"/>
                </a:schemeClr>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endPar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32" name="テキスト ボックス 31"/>
          <p:cNvSpPr txBox="1"/>
          <p:nvPr/>
        </p:nvSpPr>
        <p:spPr>
          <a:xfrm>
            <a:off x="604831" y="2053542"/>
            <a:ext cx="4625200" cy="5201424"/>
          </a:xfrm>
          <a:prstGeom prst="rect">
            <a:avLst/>
          </a:prstGeom>
          <a:noFill/>
        </p:spPr>
        <p:txBody>
          <a:bodyPr wrap="square" rtlCol="0">
            <a:spAutoFit/>
          </a:bodyPr>
          <a:lstStyle/>
          <a:p>
            <a:pPr lvl="0" algn="ctr"/>
            <a:r>
              <a:rPr lang="ja-JP" altLang="en-US"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今日から出来る冷え性対策</a:t>
            </a:r>
            <a:r>
              <a:rPr lang="en-US" altLang="ja-JP"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夏</a:t>
            </a:r>
            <a:r>
              <a:rPr lang="en-US" altLang="ja-JP"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14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①</a:t>
            </a:r>
            <a:endParaRPr lang="en-US" altLang="ja-JP" sz="1100" b="1" dirty="0">
              <a:ln w="0"/>
              <a:solidFill>
                <a:srgbClr val="0070C0"/>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algn="ctr"/>
            <a:endParaRPr lang="en-US" altLang="ja-JP" sz="11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algn="ctr"/>
            <a:r>
              <a:rPr lang="ja-JP" altLang="en-US" sz="1200" b="1"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梅雨＆エアコンと上手につきあう</a:t>
            </a:r>
            <a:endParaRPr lang="en-US" altLang="ja-JP" sz="1200" b="1"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endPar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俳句の夏の季語に</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梅雨冷</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err="1">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つゆびえ</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梅雨寒</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err="1">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つゆさむ</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という言葉があるように</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雨が降り続く梅雨時期は気温が低くなりがち</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また梅雨が明けても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エアコンで冷え症が悪化することも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そこで夏に気をつけたい冷え症対策のポイントをご紹介します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pPr lvl="0" algn="ctr"/>
            <a:endParaRPr lang="en-US" altLang="ja-JP"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・梅雨時期の外出は服装に注意！</a:t>
            </a:r>
          </a:p>
          <a:p>
            <a:pPr lvl="0"/>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早いところでは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5</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月からはじまり</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､7</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月下旬頃まで続く梅雨</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傘をさしても完全に雨を防ぐことは難しく</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服がぬれてしまうと気温が低いためすぐに体が冷えてしまいます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そこで梅雨時期は</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水分を吸収しやすいニット素材や</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ぬれると乾きにくいデニム素材を避け</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撥水効果のある素材の服を選びましょう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また足元も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水を吸いやすい布製のスニーカーや</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肌が露出するサンダルは禁物</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お気に入りのデザインのレインシューズを履けば</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憂うつな雨の日の外出が楽しくなるかも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そのほか</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梅雨時期の外出時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忘れずに持っておきたいのがハンカチ</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そのうち乾くから</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と放っておかず</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目的地についたらすぐにぬれた箇所を拭きとりましょう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また</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靴下がぬれるとなかなか乾かず不快なうえ</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つま先が冷えてしまいます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交換用の靴下と</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ぬれた靴下を入れるポリ袋をバッグに入れておくと安心です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pPr lvl="0" algn="ctr"/>
            <a:endParaRPr lang="en-US" altLang="ja-JP"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lgn="ctr"/>
            <a:r>
              <a:rPr lang="ja-JP" altLang="en-US"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・室内外の寒暖差にご用心</a:t>
            </a:r>
            <a:endParaRPr lang="en-US" altLang="ja-JP" sz="105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梅雨が終われば夏本番</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｡30℃</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を超える猛暑日が続くことも多くなります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そんなとき気をつけたいのが</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エアコンの設定温度です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寒暖の差が激しい場所を行き来すると体温の調節機能が乱れてしまい</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冷え症が悪化するおそれがあります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とはいえ</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オフィスではエアコンの温度を自分好みに設定するのは難しいもの</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そこで</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夏でもオフィスにひざ掛けなどの防寒グッズを用意しておきましょう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なお</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太い血管が皮膚に近いところを通っている部位を冷やさないことが大切です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スカーフなどで</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首元</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を</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着丈の長いインナーや薄手の腹巻きなどで</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おなか</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を</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ハイソックスやレッグウォーマーなどで</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足首</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を</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ポイントを押さえて防寒すれば</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涼しげな見た目を保ちながら冷え症対策ができますよ</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なお</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設定温度が高くても</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エアコンの風が直接当たると体が冷えてしまいます</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エアコンのフキダシ口の向きを変えるか</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風の方向を変える整流板を付ける</a:t>
            </a:r>
            <a:endPar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lvl="0"/>
            <a:r>
              <a:rPr lang="ja-JP" altLang="en-US"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といいでしょう</a:t>
            </a:r>
            <a:r>
              <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rPr>
              <a:t>｡</a:t>
            </a:r>
          </a:p>
          <a:p>
            <a:endParaRPr lang="en-US" altLang="ja-JP" sz="900" dirty="0">
              <a:ln w="0"/>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endParaRPr>
          </a:p>
          <a:p>
            <a:pPr lvl="0" algn="ctr"/>
            <a:endParaRPr lang="en-US" altLang="ja-JP" sz="900" dirty="0">
              <a:ln w="0"/>
              <a:solidFill>
                <a:prstClr val="black"/>
              </a:solidFill>
              <a:effectLst>
                <a:outerShdw blurRad="38100" dist="19050" dir="2700000" algn="tl"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35" name="正方形/長方形 34"/>
          <p:cNvSpPr/>
          <p:nvPr/>
        </p:nvSpPr>
        <p:spPr>
          <a:xfrm>
            <a:off x="604831" y="1906121"/>
            <a:ext cx="4609136" cy="5083451"/>
          </a:xfrm>
          <a:prstGeom prst="rect">
            <a:avLst/>
          </a:prstGeom>
          <a:noFill/>
          <a:ln w="571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5490784" y="593577"/>
            <a:ext cx="4609136" cy="4854723"/>
          </a:xfrm>
          <a:prstGeom prst="rect">
            <a:avLst/>
          </a:prstGeom>
          <a:noFill/>
          <a:ln w="57150">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7" name="図 3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307904">
            <a:off x="4537244" y="4794447"/>
            <a:ext cx="448273" cy="443790"/>
          </a:xfrm>
          <a:prstGeom prst="rect">
            <a:avLst/>
          </a:prstGeom>
        </p:spPr>
      </p:pic>
      <p:pic>
        <p:nvPicPr>
          <p:cNvPr id="41" name="図 4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548492">
            <a:off x="726295" y="1946622"/>
            <a:ext cx="829849" cy="842487"/>
          </a:xfrm>
          <a:prstGeom prst="rect">
            <a:avLst/>
          </a:prstGeom>
        </p:spPr>
      </p:pic>
      <p:pic>
        <p:nvPicPr>
          <p:cNvPr id="42" name="図 4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604615">
            <a:off x="8546529" y="2714185"/>
            <a:ext cx="408226" cy="470578"/>
          </a:xfrm>
          <a:prstGeom prst="rect">
            <a:avLst/>
          </a:prstGeom>
        </p:spPr>
      </p:pic>
      <p:pic>
        <p:nvPicPr>
          <p:cNvPr id="43" name="図 4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11395" y="2759150"/>
            <a:ext cx="453721" cy="453721"/>
          </a:xfrm>
          <a:prstGeom prst="rect">
            <a:avLst/>
          </a:prstGeom>
        </p:spPr>
      </p:pic>
      <p:pic>
        <p:nvPicPr>
          <p:cNvPr id="45" name="図 4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316531" y="626180"/>
            <a:ext cx="659119" cy="674290"/>
          </a:xfrm>
          <a:prstGeom prst="rect">
            <a:avLst/>
          </a:prstGeom>
        </p:spPr>
      </p:pic>
      <p:pic>
        <p:nvPicPr>
          <p:cNvPr id="46" name="図 4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rot="796321">
            <a:off x="4318248" y="4763209"/>
            <a:ext cx="212164" cy="231874"/>
          </a:xfrm>
          <a:prstGeom prst="rect">
            <a:avLst/>
          </a:prstGeom>
        </p:spPr>
      </p:pic>
      <p:pic>
        <p:nvPicPr>
          <p:cNvPr id="47" name="図 4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rot="796321">
            <a:off x="4105278" y="4963892"/>
            <a:ext cx="212164" cy="231874"/>
          </a:xfrm>
          <a:prstGeom prst="rect">
            <a:avLst/>
          </a:prstGeom>
        </p:spPr>
      </p:pic>
      <p:pic>
        <p:nvPicPr>
          <p:cNvPr id="48" name="図 4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rot="796321">
            <a:off x="3936936" y="4791061"/>
            <a:ext cx="212164" cy="231874"/>
          </a:xfrm>
          <a:prstGeom prst="rect">
            <a:avLst/>
          </a:prstGeom>
        </p:spPr>
      </p:pic>
      <p:pic>
        <p:nvPicPr>
          <p:cNvPr id="49" name="図 4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rot="1688149">
            <a:off x="9376955" y="3926863"/>
            <a:ext cx="437785" cy="496073"/>
          </a:xfrm>
          <a:prstGeom prst="rect">
            <a:avLst/>
          </a:prstGeom>
        </p:spPr>
      </p:pic>
      <p:pic>
        <p:nvPicPr>
          <p:cNvPr id="52" name="図 5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039275" y="3930916"/>
            <a:ext cx="270117" cy="394330"/>
          </a:xfrm>
          <a:prstGeom prst="rect">
            <a:avLst/>
          </a:prstGeom>
        </p:spPr>
      </p:pic>
      <p:pic>
        <p:nvPicPr>
          <p:cNvPr id="53" name="図 5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78061" y="3956478"/>
            <a:ext cx="354741" cy="343205"/>
          </a:xfrm>
          <a:prstGeom prst="rect">
            <a:avLst/>
          </a:prstGeom>
        </p:spPr>
      </p:pic>
      <p:pic>
        <p:nvPicPr>
          <p:cNvPr id="54" name="図 5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9518213" y="2782225"/>
            <a:ext cx="407310" cy="334499"/>
          </a:xfrm>
          <a:prstGeom prst="rect">
            <a:avLst/>
          </a:prstGeom>
        </p:spPr>
      </p:pic>
      <p:pic>
        <p:nvPicPr>
          <p:cNvPr id="39" name="図 3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490784" y="6286032"/>
            <a:ext cx="643833" cy="643833"/>
          </a:xfrm>
          <a:prstGeom prst="rect">
            <a:avLst/>
          </a:prstGeom>
        </p:spPr>
      </p:pic>
      <p:pic>
        <p:nvPicPr>
          <p:cNvPr id="38" name="図 3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9413071" y="6539345"/>
            <a:ext cx="538176" cy="337705"/>
          </a:xfrm>
          <a:prstGeom prst="rect">
            <a:avLst/>
          </a:prstGeom>
        </p:spPr>
      </p:pic>
      <p:pic>
        <p:nvPicPr>
          <p:cNvPr id="8" name="図 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8334324" y="5545858"/>
            <a:ext cx="290870" cy="415529"/>
          </a:xfrm>
          <a:prstGeom prst="rect">
            <a:avLst/>
          </a:prstGeom>
        </p:spPr>
      </p:pic>
    </p:spTree>
    <p:extLst>
      <p:ext uri="{BB962C8B-B14F-4D97-AF65-F5344CB8AC3E}">
        <p14:creationId xmlns:p14="http://schemas.microsoft.com/office/powerpoint/2010/main" val="11251954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1171</TotalTime>
  <Words>1177</Words>
  <Application>Microsoft Office PowerPoint</Application>
  <PresentationFormat>ユーザー設定</PresentationFormat>
  <Paragraphs>126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HGS平成角ｺﾞｼｯｸ体W9</vt:lpstr>
      <vt:lpstr>HG丸ｺﾞｼｯｸM-PRO</vt:lpstr>
      <vt:lpstr>Arial</vt:lpstr>
      <vt:lpstr>Calibri</vt:lpstr>
      <vt:lpstr>Calibri Light</vt:lpstr>
      <vt:lpstr>Office テーマ</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INOUE</dc:creator>
  <cp:lastModifiedBy>INOUE195</cp:lastModifiedBy>
  <cp:revision>63</cp:revision>
  <cp:lastPrinted>2020-06-05T07:29:33Z</cp:lastPrinted>
  <dcterms:created xsi:type="dcterms:W3CDTF">2020-04-14T05:32:51Z</dcterms:created>
  <dcterms:modified xsi:type="dcterms:W3CDTF">2020-06-16T05:41:32Z</dcterms:modified>
</cp:coreProperties>
</file>